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76" r:id="rId4"/>
    <p:sldId id="259" r:id="rId5"/>
    <p:sldId id="292" r:id="rId6"/>
    <p:sldId id="263" r:id="rId7"/>
    <p:sldId id="297" r:id="rId8"/>
    <p:sldId id="298" r:id="rId9"/>
    <p:sldId id="321" r:id="rId10"/>
    <p:sldId id="320" r:id="rId11"/>
    <p:sldId id="318" r:id="rId12"/>
    <p:sldId id="319" r:id="rId13"/>
    <p:sldId id="258" r:id="rId14"/>
    <p:sldId id="281" r:id="rId15"/>
    <p:sldId id="280" r:id="rId16"/>
    <p:sldId id="261" r:id="rId17"/>
    <p:sldId id="288" r:id="rId18"/>
    <p:sldId id="286" r:id="rId19"/>
    <p:sldId id="287" r:id="rId20"/>
    <p:sldId id="290" r:id="rId21"/>
    <p:sldId id="291" r:id="rId22"/>
    <p:sldId id="26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E5C5"/>
    <a:srgbClr val="A75143"/>
    <a:srgbClr val="E7CEC3"/>
    <a:srgbClr val="80A1C6"/>
    <a:srgbClr val="394264"/>
    <a:srgbClr val="FAC489"/>
    <a:srgbClr val="FFC28A"/>
    <a:srgbClr val="FAD265"/>
    <a:srgbClr val="8FCAD4"/>
    <a:srgbClr val="0B1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51"/>
    <p:restoredTop sz="93873"/>
  </p:normalViewPr>
  <p:slideViewPr>
    <p:cSldViewPr snapToGrid="0">
      <p:cViewPr>
        <p:scale>
          <a:sx n="71" d="100"/>
          <a:sy n="71" d="100"/>
        </p:scale>
        <p:origin x="680" y="1136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jpe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FFF54-9F23-8F45-8966-084C381F78F5}" type="datetimeFigureOut">
              <a:rPr lang="en-US" smtClean="0"/>
              <a:t>4/6/24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46838-3DB2-2749-8A4E-C63F1E65C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88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789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90C4F-997C-BD4C-960C-7631CF3433F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836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65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28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94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78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2537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9931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922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90C4F-997C-BD4C-960C-7631CF3433F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612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Palatino" pitchFamily="2" charset="77"/>
                <a:ea typeface="Palatino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24005-64D6-B943-A245-567AE1EAC3BF}" type="datetime1">
              <a:rPr lang="en-CA" smtClean="0"/>
              <a:t>2024-04-06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150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3A785-6FE8-7349-8FEA-1F6B8F4D900A}" type="datetime1">
              <a:rPr lang="en-CA" smtClean="0"/>
              <a:t>2024-04-06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6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4216A-511C-514B-A941-F36B830F3AF2}" type="datetime1">
              <a:rPr lang="en-CA" smtClean="0"/>
              <a:t>2024-04-06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03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9E0A5-8CF2-8B4E-AF54-D48B79653D76}" type="datetime1">
              <a:rPr lang="en-CA" smtClean="0"/>
              <a:t>2024-04-06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215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55A1C-4763-B843-A8CE-D4A389C24F99}" type="datetime1">
              <a:rPr lang="en-CA" smtClean="0"/>
              <a:t>2024-04-06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74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C498D-665E-4A41-9D35-60D0EFBCB13D}" type="datetime1">
              <a:rPr lang="en-CA" smtClean="0"/>
              <a:t>2024-04-06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335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3921-2935-4344-A785-81469387A82C}" type="datetime1">
              <a:rPr lang="en-CA" smtClean="0"/>
              <a:t>2024-04-06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52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8E355-DAFB-B447-B1F2-7E0BEB8DAD1B}" type="datetime1">
              <a:rPr lang="en-CA" smtClean="0"/>
              <a:t>2024-04-06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0E1126"/>
                </a:solidFill>
              </a:defRPr>
            </a:lvl1pPr>
          </a:lstStyle>
          <a:p>
            <a:fld id="{74E4394F-46CC-EE4E-AD20-96A99937E7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02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46B4-969E-E348-A206-98D4BED1A4D8}" type="datetime1">
              <a:rPr lang="en-CA" smtClean="0"/>
              <a:t>2024-04-06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535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C7C25-AAB0-974B-B63C-302489CAD230}" type="datetime1">
              <a:rPr lang="en-CA" smtClean="0"/>
              <a:t>2024-04-06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2A018-F3CE-E24E-A6C6-2384967E9F61}" type="datetime1">
              <a:rPr lang="en-CA" smtClean="0"/>
              <a:t>2024-04-06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26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F22D64-0BAE-6C49-9D3B-793B8C3A76C0}" type="datetime1">
              <a:rPr lang="en-CA" smtClean="0"/>
              <a:t>2024-04-06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4880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0E1126"/>
                </a:solidFill>
              </a:defRPr>
            </a:lvl1pPr>
          </a:lstStyle>
          <a:p>
            <a:fld id="{74E4394F-46CC-EE4E-AD20-96A99937E7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6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E11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E112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E112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E112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E112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E112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jpe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moke in a dark blue background&#10;&#10;Description automatically generated">
            <a:extLst>
              <a:ext uri="{FF2B5EF4-FFF2-40B4-BE49-F238E27FC236}">
                <a16:creationId xmlns:a16="http://schemas.microsoft.com/office/drawing/2014/main" id="{E3989E79-BEAD-6111-3011-53555CB3B6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25" t="35799" r="16062" b="23917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13DFBC2-3C8C-E784-D414-A6A413588665}"/>
              </a:ext>
            </a:extLst>
          </p:cNvPr>
          <p:cNvSpPr/>
          <p:nvPr/>
        </p:nvSpPr>
        <p:spPr>
          <a:xfrm>
            <a:off x="1665514" y="1445819"/>
            <a:ext cx="8860972" cy="3966359"/>
          </a:xfrm>
          <a:prstGeom prst="rect">
            <a:avLst/>
          </a:prstGeom>
          <a:solidFill>
            <a:srgbClr val="0222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Photosynthetic Adaptations of Polar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P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hytoplankton to Extreme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L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ow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L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ight</a:t>
            </a:r>
          </a:p>
          <a:p>
            <a:pPr algn="ctr"/>
            <a:endParaRPr lang="en-CA" sz="2800" dirty="0">
              <a:solidFill>
                <a:srgbClr val="F7F7F7"/>
              </a:solidFill>
              <a:effectLst/>
              <a:latin typeface="Palatino" pitchFamily="2" charset="77"/>
              <a:ea typeface="Palatino" pitchFamily="2" charset="77"/>
            </a:endParaRPr>
          </a:p>
          <a:p>
            <a:pPr algn="ctr"/>
            <a:r>
              <a:rPr lang="en-CA" sz="28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Natasha Madeleine Ryan </a:t>
            </a:r>
          </a:p>
          <a:p>
            <a:pPr algn="ctr"/>
            <a:r>
              <a:rPr lang="en-CA" sz="20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Supervised By Dr. Douglas A. Campbell</a:t>
            </a:r>
            <a:endParaRPr lang="en-CA" sz="2000" dirty="0">
              <a:solidFill>
                <a:srgbClr val="F7F7F7"/>
              </a:solidFill>
              <a:effectLst/>
              <a:latin typeface="Palatino" pitchFamily="2" charset="77"/>
              <a:ea typeface="Palatino" pitchFamily="2" charset="77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0770D68-C5BE-7458-92E9-CFBA4D0CA9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372" y="62386"/>
            <a:ext cx="2253813" cy="60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15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green rectangular object with black background&#10;&#10;Description automatically generated">
            <a:extLst>
              <a:ext uri="{FF2B5EF4-FFF2-40B4-BE49-F238E27FC236}">
                <a16:creationId xmlns:a16="http://schemas.microsoft.com/office/drawing/2014/main" id="{85FFC22A-6FE2-8A88-2C8B-440C55E6ABD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30614" t="21673" r="22915" b="18583"/>
          <a:stretch/>
        </p:blipFill>
        <p:spPr>
          <a:xfrm>
            <a:off x="2261578" y="-17126"/>
            <a:ext cx="7668842" cy="689225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5765B8-3BC9-89C2-1E56-B75DEC305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BE0B2F-4A5F-4F38-2CE9-7E5759545AB8}"/>
              </a:ext>
            </a:extLst>
          </p:cNvPr>
          <p:cNvSpPr/>
          <p:nvPr/>
        </p:nvSpPr>
        <p:spPr>
          <a:xfrm>
            <a:off x="0" y="663183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Kirk, 2011. Cambridge University Press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E24095-3C3E-9E47-F925-ADFF7FCB9EED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CB090C-4615-195D-479E-B91FF1270E1C}"/>
              </a:ext>
            </a:extLst>
          </p:cNvPr>
          <p:cNvCxnSpPr>
            <a:cxnSpLocks/>
          </p:cNvCxnSpPr>
          <p:nvPr/>
        </p:nvCxnSpPr>
        <p:spPr>
          <a:xfrm>
            <a:off x="4728398" y="2385124"/>
            <a:ext cx="0" cy="1598301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38AADF70-79C3-CF4B-667E-DD9640ACAC01}"/>
              </a:ext>
            </a:extLst>
          </p:cNvPr>
          <p:cNvSpPr>
            <a:spLocks noChangeAspect="1"/>
          </p:cNvSpPr>
          <p:nvPr/>
        </p:nvSpPr>
        <p:spPr>
          <a:xfrm>
            <a:off x="4026398" y="4262055"/>
            <a:ext cx="1404000" cy="1404000"/>
          </a:xfrm>
          <a:prstGeom prst="ellipse">
            <a:avLst/>
          </a:prstGeom>
          <a:noFill/>
          <a:ln w="38100">
            <a:solidFill>
              <a:srgbClr val="0E11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5"/>
                </a:solidFill>
              </a:rPr>
              <a:t>Reaction Center II</a:t>
            </a:r>
          </a:p>
        </p:txBody>
      </p:sp>
      <p:sp>
        <p:nvSpPr>
          <p:cNvPr id="27" name="16-Point Star 26">
            <a:extLst>
              <a:ext uri="{FF2B5EF4-FFF2-40B4-BE49-F238E27FC236}">
                <a16:creationId xmlns:a16="http://schemas.microsoft.com/office/drawing/2014/main" id="{4565D8E8-4F2A-CFD1-A6CF-97BF49E64615}"/>
              </a:ext>
            </a:extLst>
          </p:cNvPr>
          <p:cNvSpPr>
            <a:spLocks noChangeAspect="1"/>
          </p:cNvSpPr>
          <p:nvPr/>
        </p:nvSpPr>
        <p:spPr>
          <a:xfrm>
            <a:off x="3954398" y="545296"/>
            <a:ext cx="1548000" cy="1548000"/>
          </a:xfrm>
          <a:prstGeom prst="star16">
            <a:avLst>
              <a:gd name="adj" fmla="val 45354"/>
            </a:avLst>
          </a:prstGeom>
          <a:noFill/>
          <a:ln w="38100">
            <a:solidFill>
              <a:srgbClr val="0E1125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5"/>
                </a:solidFill>
              </a:rPr>
              <a:t>Reaction Center II</a:t>
            </a:r>
          </a:p>
        </p:txBody>
      </p:sp>
      <p:sp>
        <p:nvSpPr>
          <p:cNvPr id="16" name="Lightning Bolt 15">
            <a:extLst>
              <a:ext uri="{FF2B5EF4-FFF2-40B4-BE49-F238E27FC236}">
                <a16:creationId xmlns:a16="http://schemas.microsoft.com/office/drawing/2014/main" id="{1120C074-3560-A21D-962E-F0449FCD45B6}"/>
              </a:ext>
            </a:extLst>
          </p:cNvPr>
          <p:cNvSpPr/>
          <p:nvPr/>
        </p:nvSpPr>
        <p:spPr>
          <a:xfrm rot="20862577">
            <a:off x="2882298" y="3827134"/>
            <a:ext cx="993935" cy="841425"/>
          </a:xfrm>
          <a:prstGeom prst="lightningBolt">
            <a:avLst/>
          </a:prstGeom>
          <a:solidFill>
            <a:srgbClr val="A75143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17" name="Lightning Bolt 16">
            <a:extLst>
              <a:ext uri="{FF2B5EF4-FFF2-40B4-BE49-F238E27FC236}">
                <a16:creationId xmlns:a16="http://schemas.microsoft.com/office/drawing/2014/main" id="{A42C35D4-DD70-76B6-1771-F232B1818C86}"/>
              </a:ext>
            </a:extLst>
          </p:cNvPr>
          <p:cNvSpPr/>
          <p:nvPr/>
        </p:nvSpPr>
        <p:spPr>
          <a:xfrm rot="19178002">
            <a:off x="2716128" y="4389143"/>
            <a:ext cx="993935" cy="841425"/>
          </a:xfrm>
          <a:prstGeom prst="lightningBolt">
            <a:avLst/>
          </a:prstGeom>
          <a:solidFill>
            <a:srgbClr val="E7CEC3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19" name="Lightning Bolt 18">
            <a:extLst>
              <a:ext uri="{FF2B5EF4-FFF2-40B4-BE49-F238E27FC236}">
                <a16:creationId xmlns:a16="http://schemas.microsoft.com/office/drawing/2014/main" id="{2C139B56-D8E3-6AE9-701B-5674C83C89BE}"/>
              </a:ext>
            </a:extLst>
          </p:cNvPr>
          <p:cNvSpPr/>
          <p:nvPr/>
        </p:nvSpPr>
        <p:spPr>
          <a:xfrm rot="17759586">
            <a:off x="2837796" y="4726389"/>
            <a:ext cx="763074" cy="1095990"/>
          </a:xfrm>
          <a:prstGeom prst="lightningBolt">
            <a:avLst/>
          </a:prstGeom>
          <a:solidFill>
            <a:srgbClr val="80A1C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20" name="Lightning Bolt 19">
            <a:extLst>
              <a:ext uri="{FF2B5EF4-FFF2-40B4-BE49-F238E27FC236}">
                <a16:creationId xmlns:a16="http://schemas.microsoft.com/office/drawing/2014/main" id="{19A409C6-AC0B-8B5B-10ED-8158E1081425}"/>
              </a:ext>
            </a:extLst>
          </p:cNvPr>
          <p:cNvSpPr/>
          <p:nvPr/>
        </p:nvSpPr>
        <p:spPr>
          <a:xfrm rot="16200000">
            <a:off x="3095533" y="5182903"/>
            <a:ext cx="763074" cy="1095990"/>
          </a:xfrm>
          <a:prstGeom prst="lightningBolt">
            <a:avLst/>
          </a:prstGeom>
          <a:solidFill>
            <a:srgbClr val="394264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0D87418-5387-8569-66DA-2A1BCBEB0EDC}"/>
              </a:ext>
            </a:extLst>
          </p:cNvPr>
          <p:cNvCxnSpPr>
            <a:cxnSpLocks/>
          </p:cNvCxnSpPr>
          <p:nvPr/>
        </p:nvCxnSpPr>
        <p:spPr>
          <a:xfrm flipH="1" flipV="1">
            <a:off x="5738419" y="1319296"/>
            <a:ext cx="2630758" cy="535207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44D23A3-EE09-B3F8-4FFF-95EEA759893A}"/>
              </a:ext>
            </a:extLst>
          </p:cNvPr>
          <p:cNvSpPr txBox="1"/>
          <p:nvPr/>
        </p:nvSpPr>
        <p:spPr>
          <a:xfrm rot="669290">
            <a:off x="6121849" y="1409070"/>
            <a:ext cx="1822337" cy="338554"/>
          </a:xfrm>
          <a:prstGeom prst="rect">
            <a:avLst/>
          </a:prstGeom>
          <a:solidFill>
            <a:srgbClr val="CDE5C5"/>
          </a:solidFill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600" dirty="0"/>
              <a:t>Electron Transport</a:t>
            </a:r>
          </a:p>
        </p:txBody>
      </p:sp>
      <p:sp>
        <p:nvSpPr>
          <p:cNvPr id="24" name="Text Box 23">
            <a:extLst>
              <a:ext uri="{FF2B5EF4-FFF2-40B4-BE49-F238E27FC236}">
                <a16:creationId xmlns:a16="http://schemas.microsoft.com/office/drawing/2014/main" id="{DCA7A0A2-17C7-7F21-12E8-7722547C2A0E}"/>
              </a:ext>
            </a:extLst>
          </p:cNvPr>
          <p:cNvSpPr txBox="1">
            <a:spLocks noChangeAspect="1"/>
          </p:cNvSpPr>
          <p:nvPr/>
        </p:nvSpPr>
        <p:spPr>
          <a:xfrm>
            <a:off x="9225209" y="2385124"/>
            <a:ext cx="1836000" cy="183600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1" vert="horz" wrap="square" lIns="91440" tIns="45720" rIns="91440" bIns="45720" numCol="1" spcCol="0" rtlCol="0" fromWordArt="0" anchor="t" anchorCtr="0" forceAA="0" compatLnSpc="1">
            <a:prstTxWarp prst="textArchDown">
              <a:avLst>
                <a:gd name="adj" fmla="val 21071242"/>
              </a:avLst>
            </a:prstTxWarp>
            <a:noAutofit/>
          </a:bodyPr>
          <a:lstStyle/>
          <a:p>
            <a:pPr algn="ctr"/>
            <a:r>
              <a:rPr lang="en-CA" sz="1400" kern="100" dirty="0">
                <a:solidFill>
                  <a:srgbClr val="000000"/>
                </a:solidFill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Oxygen-evolving complex</a:t>
            </a:r>
            <a:endParaRPr lang="en-CA" sz="1400" kern="100" dirty="0">
              <a:solidFill>
                <a:srgbClr val="000000"/>
              </a:solidFill>
              <a:effectLst/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17D05D3-1713-60EF-CDD1-3C602C439F9E}"/>
              </a:ext>
            </a:extLst>
          </p:cNvPr>
          <p:cNvSpPr>
            <a:spLocks noChangeAspect="1"/>
          </p:cNvSpPr>
          <p:nvPr/>
        </p:nvSpPr>
        <p:spPr>
          <a:xfrm>
            <a:off x="6382871" y="3930897"/>
            <a:ext cx="1799999" cy="18000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36000" tIns="46800" rIns="36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sz="1600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Mn</a:t>
            </a:r>
            <a:r>
              <a:rPr lang="en-CA" sz="1600" kern="100" baseline="-250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4</a:t>
            </a:r>
            <a:r>
              <a:rPr lang="en-CA" sz="1600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CaO</a:t>
            </a:r>
            <a:r>
              <a:rPr lang="en-CA" sz="1600" kern="100" baseline="-250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5</a:t>
            </a:r>
            <a:endParaRPr lang="en-CA" sz="1600" kern="100" dirty="0">
              <a:solidFill>
                <a:srgbClr val="000000"/>
              </a:solidFill>
              <a:effectLst/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187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A green rectangle with black background&#10;&#10;Description automatically generated">
            <a:extLst>
              <a:ext uri="{FF2B5EF4-FFF2-40B4-BE49-F238E27FC236}">
                <a16:creationId xmlns:a16="http://schemas.microsoft.com/office/drawing/2014/main" id="{C247FDC7-871F-8FA5-8AA4-FCCD7493E406}"/>
              </a:ext>
            </a:extLst>
          </p:cNvPr>
          <p:cNvPicPr/>
          <p:nvPr/>
        </p:nvPicPr>
        <p:blipFill rotWithShape="1">
          <a:blip r:embed="rId2"/>
          <a:srcRect l="30896" t="17951" r="24144" b="15441"/>
          <a:stretch/>
        </p:blipFill>
        <p:spPr>
          <a:xfrm>
            <a:off x="2167569" y="20971"/>
            <a:ext cx="7856859" cy="685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5765B8-3BC9-89C2-1E56-B75DEC305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BE0B2F-4A5F-4F38-2CE9-7E5759545AB8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Kirk, 2011. Cambridge University Press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E24095-3C3E-9E47-F925-ADFF7FCB9EED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CB090C-4615-195D-479E-B91FF1270E1C}"/>
              </a:ext>
            </a:extLst>
          </p:cNvPr>
          <p:cNvCxnSpPr>
            <a:cxnSpLocks/>
          </p:cNvCxnSpPr>
          <p:nvPr/>
        </p:nvCxnSpPr>
        <p:spPr>
          <a:xfrm>
            <a:off x="4728398" y="2385124"/>
            <a:ext cx="0" cy="1598301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38AADF70-79C3-CF4B-667E-DD9640ACAC01}"/>
              </a:ext>
            </a:extLst>
          </p:cNvPr>
          <p:cNvSpPr>
            <a:spLocks noChangeAspect="1"/>
          </p:cNvSpPr>
          <p:nvPr/>
        </p:nvSpPr>
        <p:spPr>
          <a:xfrm>
            <a:off x="4026398" y="4262055"/>
            <a:ext cx="1404000" cy="1404000"/>
          </a:xfrm>
          <a:prstGeom prst="ellipse">
            <a:avLst/>
          </a:prstGeom>
          <a:solidFill>
            <a:schemeClr val="bg1">
              <a:alpha val="30000"/>
            </a:schemeClr>
          </a:solidFill>
          <a:ln w="38100">
            <a:solidFill>
              <a:srgbClr val="0E11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5"/>
                </a:solidFill>
              </a:rPr>
              <a:t>Reaction Center II</a:t>
            </a:r>
          </a:p>
        </p:txBody>
      </p:sp>
      <p:sp>
        <p:nvSpPr>
          <p:cNvPr id="27" name="16-Point Star 26">
            <a:extLst>
              <a:ext uri="{FF2B5EF4-FFF2-40B4-BE49-F238E27FC236}">
                <a16:creationId xmlns:a16="http://schemas.microsoft.com/office/drawing/2014/main" id="{4565D8E8-4F2A-CFD1-A6CF-97BF49E64615}"/>
              </a:ext>
            </a:extLst>
          </p:cNvPr>
          <p:cNvSpPr>
            <a:spLocks noChangeAspect="1"/>
          </p:cNvSpPr>
          <p:nvPr/>
        </p:nvSpPr>
        <p:spPr>
          <a:xfrm>
            <a:off x="3954398" y="545296"/>
            <a:ext cx="1548000" cy="1548000"/>
          </a:xfrm>
          <a:prstGeom prst="star16">
            <a:avLst>
              <a:gd name="adj" fmla="val 45354"/>
            </a:avLst>
          </a:prstGeom>
          <a:solidFill>
            <a:srgbClr val="FFFFFF">
              <a:alpha val="30000"/>
            </a:srgbClr>
          </a:solidFill>
          <a:ln w="38100">
            <a:solidFill>
              <a:srgbClr val="0E1125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5"/>
                </a:solidFill>
              </a:rPr>
              <a:t>Reaction Center II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291A223-53D2-8CE4-473E-EAC36629C8F0}"/>
              </a:ext>
            </a:extLst>
          </p:cNvPr>
          <p:cNvCxnSpPr>
            <a:cxnSpLocks/>
          </p:cNvCxnSpPr>
          <p:nvPr/>
        </p:nvCxnSpPr>
        <p:spPr>
          <a:xfrm flipH="1" flipV="1">
            <a:off x="5738419" y="1319296"/>
            <a:ext cx="2630758" cy="535207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32C31BB-8671-9F06-C5BE-6BD1CE0F9E3D}"/>
              </a:ext>
            </a:extLst>
          </p:cNvPr>
          <p:cNvSpPr txBox="1"/>
          <p:nvPr/>
        </p:nvSpPr>
        <p:spPr>
          <a:xfrm rot="669290">
            <a:off x="6121849" y="1409070"/>
            <a:ext cx="1822337" cy="338554"/>
          </a:xfrm>
          <a:prstGeom prst="rect">
            <a:avLst/>
          </a:prstGeom>
          <a:solidFill>
            <a:srgbClr val="9CCB8A"/>
          </a:solidFill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600" dirty="0"/>
              <a:t>Electron Transport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63C8123-9E7E-87DD-757F-6D9AF1C0FD4A}"/>
              </a:ext>
            </a:extLst>
          </p:cNvPr>
          <p:cNvGrpSpPr/>
          <p:nvPr/>
        </p:nvGrpSpPr>
        <p:grpSpPr>
          <a:xfrm>
            <a:off x="7551363" y="4046055"/>
            <a:ext cx="1836000" cy="1836000"/>
            <a:chOff x="8916249" y="1501037"/>
            <a:chExt cx="1836000" cy="1836000"/>
          </a:xfrm>
        </p:grpSpPr>
        <p:sp>
          <p:nvSpPr>
            <p:cNvPr id="4" name="Text Box 23">
              <a:extLst>
                <a:ext uri="{FF2B5EF4-FFF2-40B4-BE49-F238E27FC236}">
                  <a16:creationId xmlns:a16="http://schemas.microsoft.com/office/drawing/2014/main" id="{CEBD799B-049A-C955-F55F-EDD539232E99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8916249" y="1501037"/>
              <a:ext cx="1836000" cy="18360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1" vert="horz" wrap="square" lIns="91440" tIns="45720" rIns="91440" bIns="45720" numCol="1" spcCol="0" rtlCol="0" fromWordArt="0" anchor="t" anchorCtr="0" forceAA="0" compatLnSpc="1">
              <a:prstTxWarp prst="textArchDown">
                <a:avLst>
                  <a:gd name="adj" fmla="val 21071242"/>
                </a:avLst>
              </a:prstTxWarp>
              <a:noAutofit/>
            </a:bodyPr>
            <a:lstStyle/>
            <a:p>
              <a:pPr algn="ctr"/>
              <a:r>
                <a:rPr lang="en-CA" sz="1400" kern="100" dirty="0">
                  <a:solidFill>
                    <a:srgbClr val="000000"/>
                  </a:solidFill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Oxygen-evolving complex</a:t>
              </a:r>
              <a:endParaRPr lang="en-CA" sz="1400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AE12728-7E28-BFA6-308B-5F4420A61E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32250" y="1717037"/>
              <a:ext cx="1403999" cy="1404000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36000" tIns="4680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sz="1600" kern="100" baseline="-250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sz="16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sz="1600" kern="100" baseline="-250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sz="1600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Lightning Bolt 6">
            <a:extLst>
              <a:ext uri="{FF2B5EF4-FFF2-40B4-BE49-F238E27FC236}">
                <a16:creationId xmlns:a16="http://schemas.microsoft.com/office/drawing/2014/main" id="{F2A68C33-36FE-89F1-73D4-33F2E26AD716}"/>
              </a:ext>
            </a:extLst>
          </p:cNvPr>
          <p:cNvSpPr/>
          <p:nvPr/>
        </p:nvSpPr>
        <p:spPr>
          <a:xfrm rot="20862577">
            <a:off x="2959297" y="3896856"/>
            <a:ext cx="993935" cy="841425"/>
          </a:xfrm>
          <a:prstGeom prst="lightningBol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747A972D-A978-4493-9A45-8C7A88F8B452}"/>
              </a:ext>
            </a:extLst>
          </p:cNvPr>
          <p:cNvSpPr/>
          <p:nvPr/>
        </p:nvSpPr>
        <p:spPr>
          <a:xfrm>
            <a:off x="5041699" y="59829"/>
            <a:ext cx="5182580" cy="4631445"/>
          </a:xfrm>
          <a:prstGeom prst="arc">
            <a:avLst>
              <a:gd name="adj1" fmla="val 5491101"/>
              <a:gd name="adj2" fmla="val 10786978"/>
            </a:avLst>
          </a:prstGeom>
          <a:noFill/>
          <a:ln w="38100" cap="rnd">
            <a:solidFill>
              <a:schemeClr val="bg1"/>
            </a:solidFill>
            <a:prstDash val="sysDash"/>
            <a:round/>
            <a:headEnd type="none" w="lg" len="med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F93CBCE-84C1-F5F1-4334-555EB698BBF6}"/>
              </a:ext>
            </a:extLst>
          </p:cNvPr>
          <p:cNvSpPr>
            <a:spLocks noChangeAspect="1"/>
          </p:cNvSpPr>
          <p:nvPr/>
        </p:nvSpPr>
        <p:spPr>
          <a:xfrm rot="409103">
            <a:off x="7001330" y="4426967"/>
            <a:ext cx="468000" cy="468000"/>
          </a:xfrm>
          <a:prstGeom prst="ellipse">
            <a:avLst/>
          </a:prstGeom>
          <a:solidFill>
            <a:srgbClr val="9CCB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2800" b="1" dirty="0">
                <a:ln w="6350">
                  <a:noFill/>
                </a:ln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e</a:t>
            </a:r>
            <a:r>
              <a:rPr lang="en-US" sz="2800" b="1" baseline="30000" dirty="0">
                <a:ln w="6350">
                  <a:noFill/>
                </a:ln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-</a:t>
            </a:r>
            <a:endParaRPr lang="en-US" sz="2800" b="1" dirty="0">
              <a:ln w="6350">
                <a:noFill/>
              </a:ln>
              <a:solidFill>
                <a:schemeClr val="bg1"/>
              </a:solidFill>
              <a:latin typeface="Palatino" pitchFamily="2" charset="77"/>
              <a:ea typeface="Palatin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53759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A green rectangle with black background&#10;&#10;Description automatically generated">
            <a:extLst>
              <a:ext uri="{FF2B5EF4-FFF2-40B4-BE49-F238E27FC236}">
                <a16:creationId xmlns:a16="http://schemas.microsoft.com/office/drawing/2014/main" id="{C247FDC7-871F-8FA5-8AA4-FCCD7493E406}"/>
              </a:ext>
            </a:extLst>
          </p:cNvPr>
          <p:cNvPicPr/>
          <p:nvPr/>
        </p:nvPicPr>
        <p:blipFill rotWithShape="1">
          <a:blip r:embed="rId2"/>
          <a:srcRect l="30896" t="17951" r="24144" b="15441"/>
          <a:stretch/>
        </p:blipFill>
        <p:spPr>
          <a:xfrm>
            <a:off x="2167569" y="1870"/>
            <a:ext cx="7856859" cy="685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5765B8-3BC9-89C2-1E56-B75DEC305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BE0B2F-4A5F-4F38-2CE9-7E5759545AB8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Kirk, 2011. Cambridge University Press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E24095-3C3E-9E47-F925-ADFF7FCB9EED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CB090C-4615-195D-479E-B91FF1270E1C}"/>
              </a:ext>
            </a:extLst>
          </p:cNvPr>
          <p:cNvCxnSpPr>
            <a:cxnSpLocks/>
          </p:cNvCxnSpPr>
          <p:nvPr/>
        </p:nvCxnSpPr>
        <p:spPr>
          <a:xfrm>
            <a:off x="4728398" y="2385124"/>
            <a:ext cx="0" cy="1598301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38AADF70-79C3-CF4B-667E-DD9640ACAC01}"/>
              </a:ext>
            </a:extLst>
          </p:cNvPr>
          <p:cNvSpPr>
            <a:spLocks noChangeAspect="1"/>
          </p:cNvSpPr>
          <p:nvPr/>
        </p:nvSpPr>
        <p:spPr>
          <a:xfrm>
            <a:off x="4026398" y="4262055"/>
            <a:ext cx="1404000" cy="1404000"/>
          </a:xfrm>
          <a:prstGeom prst="ellipse">
            <a:avLst/>
          </a:prstGeom>
          <a:solidFill>
            <a:schemeClr val="bg1">
              <a:alpha val="30000"/>
            </a:schemeClr>
          </a:solidFill>
          <a:ln w="38100">
            <a:solidFill>
              <a:srgbClr val="0E11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5"/>
                </a:solidFill>
              </a:rPr>
              <a:t>Reaction Center II</a:t>
            </a:r>
          </a:p>
        </p:txBody>
      </p:sp>
      <p:sp>
        <p:nvSpPr>
          <p:cNvPr id="27" name="16-Point Star 26">
            <a:extLst>
              <a:ext uri="{FF2B5EF4-FFF2-40B4-BE49-F238E27FC236}">
                <a16:creationId xmlns:a16="http://schemas.microsoft.com/office/drawing/2014/main" id="{4565D8E8-4F2A-CFD1-A6CF-97BF49E64615}"/>
              </a:ext>
            </a:extLst>
          </p:cNvPr>
          <p:cNvSpPr>
            <a:spLocks noChangeAspect="1"/>
          </p:cNvSpPr>
          <p:nvPr/>
        </p:nvSpPr>
        <p:spPr>
          <a:xfrm>
            <a:off x="3954398" y="545296"/>
            <a:ext cx="1548000" cy="1548000"/>
          </a:xfrm>
          <a:prstGeom prst="star16">
            <a:avLst>
              <a:gd name="adj" fmla="val 45354"/>
            </a:avLst>
          </a:prstGeom>
          <a:solidFill>
            <a:srgbClr val="FFFFFF">
              <a:alpha val="30000"/>
            </a:srgbClr>
          </a:solidFill>
          <a:ln w="38100">
            <a:solidFill>
              <a:srgbClr val="0E1125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5"/>
                </a:solidFill>
              </a:rPr>
              <a:t>Reaction Center II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291A223-53D2-8CE4-473E-EAC36629C8F0}"/>
              </a:ext>
            </a:extLst>
          </p:cNvPr>
          <p:cNvCxnSpPr>
            <a:cxnSpLocks/>
          </p:cNvCxnSpPr>
          <p:nvPr/>
        </p:nvCxnSpPr>
        <p:spPr>
          <a:xfrm flipH="1" flipV="1">
            <a:off x="5738419" y="1319296"/>
            <a:ext cx="2630758" cy="535207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32C31BB-8671-9F06-C5BE-6BD1CE0F9E3D}"/>
              </a:ext>
            </a:extLst>
          </p:cNvPr>
          <p:cNvSpPr txBox="1"/>
          <p:nvPr/>
        </p:nvSpPr>
        <p:spPr>
          <a:xfrm rot="669290">
            <a:off x="6121849" y="1409070"/>
            <a:ext cx="1822337" cy="338554"/>
          </a:xfrm>
          <a:prstGeom prst="rect">
            <a:avLst/>
          </a:prstGeom>
          <a:solidFill>
            <a:srgbClr val="9CCB8A"/>
          </a:solidFill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600" dirty="0"/>
              <a:t>Electron Transport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63C8123-9E7E-87DD-757F-6D9AF1C0FD4A}"/>
              </a:ext>
            </a:extLst>
          </p:cNvPr>
          <p:cNvGrpSpPr/>
          <p:nvPr/>
        </p:nvGrpSpPr>
        <p:grpSpPr>
          <a:xfrm>
            <a:off x="7551363" y="4046055"/>
            <a:ext cx="1836000" cy="1836000"/>
            <a:chOff x="8916249" y="1501037"/>
            <a:chExt cx="1836000" cy="1836000"/>
          </a:xfrm>
        </p:grpSpPr>
        <p:sp>
          <p:nvSpPr>
            <p:cNvPr id="4" name="Text Box 23">
              <a:extLst>
                <a:ext uri="{FF2B5EF4-FFF2-40B4-BE49-F238E27FC236}">
                  <a16:creationId xmlns:a16="http://schemas.microsoft.com/office/drawing/2014/main" id="{CEBD799B-049A-C955-F55F-EDD539232E99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8916249" y="1501037"/>
              <a:ext cx="1836000" cy="18360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1" vert="horz" wrap="square" lIns="91440" tIns="45720" rIns="91440" bIns="45720" numCol="1" spcCol="0" rtlCol="0" fromWordArt="0" anchor="t" anchorCtr="0" forceAA="0" compatLnSpc="1">
              <a:prstTxWarp prst="textArchDown">
                <a:avLst>
                  <a:gd name="adj" fmla="val 21071242"/>
                </a:avLst>
              </a:prstTxWarp>
              <a:noAutofit/>
            </a:bodyPr>
            <a:lstStyle/>
            <a:p>
              <a:pPr algn="ctr"/>
              <a:r>
                <a:rPr lang="en-CA" sz="1400" kern="100" dirty="0">
                  <a:solidFill>
                    <a:srgbClr val="000000"/>
                  </a:solidFill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Oxygen-evolving complex</a:t>
              </a:r>
              <a:endParaRPr lang="en-CA" sz="1400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AE12728-7E28-BFA6-308B-5F4420A61E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32250" y="1717037"/>
              <a:ext cx="1403999" cy="1404000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36000" tIns="4680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sz="1600" kern="100" baseline="-250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sz="16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sz="1600" kern="100" baseline="-250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sz="1600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Lightning Bolt 6">
            <a:extLst>
              <a:ext uri="{FF2B5EF4-FFF2-40B4-BE49-F238E27FC236}">
                <a16:creationId xmlns:a16="http://schemas.microsoft.com/office/drawing/2014/main" id="{F2A68C33-36FE-89F1-73D4-33F2E26AD716}"/>
              </a:ext>
            </a:extLst>
          </p:cNvPr>
          <p:cNvSpPr/>
          <p:nvPr/>
        </p:nvSpPr>
        <p:spPr>
          <a:xfrm rot="20862577">
            <a:off x="2959297" y="3896856"/>
            <a:ext cx="993935" cy="841425"/>
          </a:xfrm>
          <a:prstGeom prst="lightningBol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9" name="Lightning Bolt 8">
            <a:extLst>
              <a:ext uri="{FF2B5EF4-FFF2-40B4-BE49-F238E27FC236}">
                <a16:creationId xmlns:a16="http://schemas.microsoft.com/office/drawing/2014/main" id="{2B167874-305D-B095-3A8F-A236E707CD21}"/>
              </a:ext>
            </a:extLst>
          </p:cNvPr>
          <p:cNvSpPr/>
          <p:nvPr/>
        </p:nvSpPr>
        <p:spPr>
          <a:xfrm rot="19178002">
            <a:off x="2716128" y="4389143"/>
            <a:ext cx="993935" cy="841425"/>
          </a:xfrm>
          <a:prstGeom prst="lightningBol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10" name="Lightning Bolt 9">
            <a:extLst>
              <a:ext uri="{FF2B5EF4-FFF2-40B4-BE49-F238E27FC236}">
                <a16:creationId xmlns:a16="http://schemas.microsoft.com/office/drawing/2014/main" id="{30EEC60E-D84B-1E21-68A8-957A55AE3133}"/>
              </a:ext>
            </a:extLst>
          </p:cNvPr>
          <p:cNvSpPr/>
          <p:nvPr/>
        </p:nvSpPr>
        <p:spPr>
          <a:xfrm rot="17759586">
            <a:off x="2837796" y="4726389"/>
            <a:ext cx="763074" cy="1095990"/>
          </a:xfrm>
          <a:prstGeom prst="lightningBol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11" name="Lightning Bolt 10">
            <a:extLst>
              <a:ext uri="{FF2B5EF4-FFF2-40B4-BE49-F238E27FC236}">
                <a16:creationId xmlns:a16="http://schemas.microsoft.com/office/drawing/2014/main" id="{36F4B544-46C0-8A3A-667D-48011F4454C3}"/>
              </a:ext>
            </a:extLst>
          </p:cNvPr>
          <p:cNvSpPr/>
          <p:nvPr/>
        </p:nvSpPr>
        <p:spPr>
          <a:xfrm rot="16200000">
            <a:off x="3095533" y="5182903"/>
            <a:ext cx="763074" cy="1095990"/>
          </a:xfrm>
          <a:prstGeom prst="lightningBol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747A972D-A978-4493-9A45-8C7A88F8B452}"/>
              </a:ext>
            </a:extLst>
          </p:cNvPr>
          <p:cNvSpPr/>
          <p:nvPr/>
        </p:nvSpPr>
        <p:spPr>
          <a:xfrm>
            <a:off x="5041699" y="59829"/>
            <a:ext cx="5182580" cy="4631445"/>
          </a:xfrm>
          <a:prstGeom prst="arc">
            <a:avLst>
              <a:gd name="adj1" fmla="val 5491101"/>
              <a:gd name="adj2" fmla="val 10786978"/>
            </a:avLst>
          </a:prstGeom>
          <a:noFill/>
          <a:ln w="38100" cap="rnd">
            <a:solidFill>
              <a:schemeClr val="bg1"/>
            </a:solidFill>
            <a:prstDash val="sysDash"/>
            <a:round/>
            <a:headEnd type="none" w="lg" len="med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F93CBCE-84C1-F5F1-4334-555EB698BBF6}"/>
              </a:ext>
            </a:extLst>
          </p:cNvPr>
          <p:cNvSpPr>
            <a:spLocks noChangeAspect="1"/>
          </p:cNvSpPr>
          <p:nvPr/>
        </p:nvSpPr>
        <p:spPr>
          <a:xfrm rot="409103">
            <a:off x="7001330" y="4426967"/>
            <a:ext cx="468000" cy="468000"/>
          </a:xfrm>
          <a:prstGeom prst="ellipse">
            <a:avLst/>
          </a:prstGeom>
          <a:solidFill>
            <a:srgbClr val="9CCB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2800" b="1" dirty="0">
                <a:ln w="6350">
                  <a:noFill/>
                </a:ln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e</a:t>
            </a:r>
            <a:r>
              <a:rPr lang="en-US" sz="2800" b="1" baseline="30000" dirty="0">
                <a:ln w="6350">
                  <a:noFill/>
                </a:ln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-</a:t>
            </a:r>
            <a:endParaRPr lang="en-US" sz="2800" b="1" dirty="0">
              <a:ln w="6350">
                <a:noFill/>
              </a:ln>
              <a:solidFill>
                <a:schemeClr val="bg1"/>
              </a:solidFill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4D51C15-DFC6-ECF8-0FEC-5FFAC8137A90}"/>
              </a:ext>
            </a:extLst>
          </p:cNvPr>
          <p:cNvSpPr>
            <a:spLocks noChangeAspect="1"/>
          </p:cNvSpPr>
          <p:nvPr/>
        </p:nvSpPr>
        <p:spPr>
          <a:xfrm rot="1573091">
            <a:off x="6129618" y="4166840"/>
            <a:ext cx="468000" cy="468000"/>
          </a:xfrm>
          <a:prstGeom prst="ellipse">
            <a:avLst/>
          </a:prstGeom>
          <a:solidFill>
            <a:srgbClr val="9CCB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2800" b="1" dirty="0">
                <a:ln w="6350">
                  <a:noFill/>
                </a:ln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e</a:t>
            </a:r>
            <a:r>
              <a:rPr lang="en-US" sz="2800" b="1" baseline="30000" dirty="0">
                <a:ln w="6350">
                  <a:noFill/>
                </a:ln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-</a:t>
            </a:r>
            <a:endParaRPr lang="en-US" sz="2800" b="1" dirty="0">
              <a:ln w="6350">
                <a:noFill/>
              </a:ln>
              <a:solidFill>
                <a:schemeClr val="bg1"/>
              </a:solidFill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C0C1559-2316-31C4-F134-B0073F8EEB50}"/>
              </a:ext>
            </a:extLst>
          </p:cNvPr>
          <p:cNvSpPr>
            <a:spLocks noChangeAspect="1"/>
          </p:cNvSpPr>
          <p:nvPr/>
        </p:nvSpPr>
        <p:spPr>
          <a:xfrm rot="2820879">
            <a:off x="5405542" y="3606462"/>
            <a:ext cx="468000" cy="468000"/>
          </a:xfrm>
          <a:prstGeom prst="ellipse">
            <a:avLst/>
          </a:prstGeom>
          <a:solidFill>
            <a:srgbClr val="9CCB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2800" b="1" dirty="0">
                <a:ln w="6350">
                  <a:noFill/>
                </a:ln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e</a:t>
            </a:r>
            <a:r>
              <a:rPr lang="en-US" sz="2800" b="1" baseline="30000" dirty="0">
                <a:ln w="6350">
                  <a:noFill/>
                </a:ln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-</a:t>
            </a:r>
            <a:endParaRPr lang="en-US" sz="2800" b="1" dirty="0">
              <a:ln w="6350">
                <a:noFill/>
              </a:ln>
              <a:solidFill>
                <a:schemeClr val="bg1"/>
              </a:solidFill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5CEEFC4-E90B-F2E8-874B-07C19C7507DD}"/>
              </a:ext>
            </a:extLst>
          </p:cNvPr>
          <p:cNvSpPr>
            <a:spLocks noChangeAspect="1"/>
          </p:cNvSpPr>
          <p:nvPr/>
        </p:nvSpPr>
        <p:spPr>
          <a:xfrm rot="4192995">
            <a:off x="4929995" y="2829358"/>
            <a:ext cx="468000" cy="468000"/>
          </a:xfrm>
          <a:prstGeom prst="ellipse">
            <a:avLst/>
          </a:prstGeom>
          <a:solidFill>
            <a:srgbClr val="9CCB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2800" b="1" dirty="0">
                <a:ln w="6350">
                  <a:noFill/>
                </a:ln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e</a:t>
            </a:r>
            <a:r>
              <a:rPr lang="en-US" sz="2800" b="1" baseline="30000" dirty="0">
                <a:ln w="6350">
                  <a:noFill/>
                </a:ln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-</a:t>
            </a:r>
            <a:endParaRPr lang="en-US" sz="2800" b="1" dirty="0">
              <a:ln w="6350">
                <a:noFill/>
              </a:ln>
              <a:solidFill>
                <a:schemeClr val="bg1"/>
              </a:solidFill>
              <a:latin typeface="Palatino" pitchFamily="2" charset="77"/>
              <a:ea typeface="Palatin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83272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1"/>
          <p:cNvGrpSpPr/>
          <p:nvPr/>
        </p:nvGrpSpPr>
        <p:grpSpPr>
          <a:xfrm>
            <a:off x="9468557" y="1487755"/>
            <a:ext cx="2489489" cy="3759747"/>
            <a:chOff x="0" y="0"/>
            <a:chExt cx="595370" cy="899157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595370" cy="899157"/>
            </a:xfrm>
            <a:custGeom>
              <a:avLst/>
              <a:gdLst/>
              <a:ahLst/>
              <a:cxnLst/>
              <a:rect l="l" t="t" r="r" b="b"/>
              <a:pathLst>
                <a:path w="595370" h="899157">
                  <a:moveTo>
                    <a:pt x="0" y="0"/>
                  </a:moveTo>
                  <a:lnTo>
                    <a:pt x="595370" y="0"/>
                  </a:lnTo>
                  <a:lnTo>
                    <a:pt x="595370" y="899157"/>
                  </a:lnTo>
                  <a:lnTo>
                    <a:pt x="0" y="8991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0E1126"/>
              </a:solidFill>
              <a:prstDash val="solid"/>
              <a:miter/>
            </a:ln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57150"/>
              <a:ext cx="595370" cy="956307"/>
            </a:xfrm>
            <a:prstGeom prst="rect">
              <a:avLst/>
            </a:prstGeom>
          </p:spPr>
          <p:txBody>
            <a:bodyPr lIns="37994" tIns="37994" rIns="37994" bIns="37994" rtlCol="0" anchor="ctr"/>
            <a:lstStyle/>
            <a:p>
              <a:pPr algn="ctr">
                <a:lnSpc>
                  <a:spcPts val="2240"/>
                </a:lnSpc>
              </a:pPr>
              <a:endParaRPr sz="1200"/>
            </a:p>
          </p:txBody>
        </p:sp>
      </p:grpSp>
      <p:pic>
        <p:nvPicPr>
          <p:cNvPr id="44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5412" y="1013773"/>
            <a:ext cx="3496069" cy="4804055"/>
          </a:xfrm>
          <a:prstGeom prst="rect">
            <a:avLst/>
          </a:prstGeom>
        </p:spPr>
      </p:pic>
      <p:sp>
        <p:nvSpPr>
          <p:cNvPr id="45" name="AutoShape 45"/>
          <p:cNvSpPr/>
          <p:nvPr/>
        </p:nvSpPr>
        <p:spPr>
          <a:xfrm>
            <a:off x="3384469" y="3429000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46" name="AutoShape 46"/>
          <p:cNvSpPr/>
          <p:nvPr/>
        </p:nvSpPr>
        <p:spPr>
          <a:xfrm>
            <a:off x="7924994" y="3429000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51" name="TextBox 51"/>
          <p:cNvSpPr txBox="1"/>
          <p:nvPr/>
        </p:nvSpPr>
        <p:spPr>
          <a:xfrm>
            <a:off x="9861047" y="5463531"/>
            <a:ext cx="1704509" cy="235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37"/>
              </a:lnSpc>
            </a:pPr>
            <a:r>
              <a:rPr lang="en-US" sz="1455">
                <a:solidFill>
                  <a:srgbClr val="0E1126"/>
                </a:solidFill>
                <a:latin typeface="Georgia" panose="02040502050405020303" pitchFamily="18" charset="0"/>
              </a:rPr>
              <a:t>Flash Number</a:t>
            </a:r>
          </a:p>
        </p:txBody>
      </p:sp>
      <p:sp>
        <p:nvSpPr>
          <p:cNvPr id="52" name="TextBox 52"/>
          <p:cNvSpPr txBox="1"/>
          <p:nvPr/>
        </p:nvSpPr>
        <p:spPr>
          <a:xfrm rot="-5400000">
            <a:off x="7405455" y="3298044"/>
            <a:ext cx="3108059" cy="235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37"/>
              </a:lnSpc>
            </a:pPr>
            <a:r>
              <a:rPr lang="en-US" sz="1455">
                <a:solidFill>
                  <a:srgbClr val="0E1126"/>
                </a:solidFill>
                <a:latin typeface="Georgia" panose="02040502050405020303" pitchFamily="18" charset="0"/>
              </a:rPr>
              <a:t>Chlorophyll Fluorescence</a:t>
            </a:r>
          </a:p>
        </p:txBody>
      </p:sp>
      <p:sp>
        <p:nvSpPr>
          <p:cNvPr id="54" name="Freeform 54"/>
          <p:cNvSpPr/>
          <p:nvPr/>
        </p:nvSpPr>
        <p:spPr>
          <a:xfrm>
            <a:off x="1473697" y="1660314"/>
            <a:ext cx="918230" cy="2593124"/>
          </a:xfrm>
          <a:custGeom>
            <a:avLst/>
            <a:gdLst/>
            <a:ahLst/>
            <a:cxnLst/>
            <a:rect l="l" t="t" r="r" b="b"/>
            <a:pathLst>
              <a:path w="1836459" h="5186247">
                <a:moveTo>
                  <a:pt x="0" y="0"/>
                </a:moveTo>
                <a:lnTo>
                  <a:pt x="1836459" y="0"/>
                </a:lnTo>
                <a:lnTo>
                  <a:pt x="1836459" y="5186247"/>
                </a:lnTo>
                <a:lnTo>
                  <a:pt x="0" y="51862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>
              <a:latin typeface="Georgia" panose="02040502050405020303" pitchFamily="18" charset="0"/>
            </a:endParaRPr>
          </a:p>
        </p:txBody>
      </p:sp>
      <p:sp>
        <p:nvSpPr>
          <p:cNvPr id="55" name="Freeform 55"/>
          <p:cNvSpPr/>
          <p:nvPr/>
        </p:nvSpPr>
        <p:spPr>
          <a:xfrm rot="16200000" flipH="1">
            <a:off x="471262" y="3909664"/>
            <a:ext cx="865225" cy="1139644"/>
          </a:xfrm>
          <a:custGeom>
            <a:avLst/>
            <a:gdLst/>
            <a:ahLst/>
            <a:cxnLst/>
            <a:rect l="l" t="t" r="r" b="b"/>
            <a:pathLst>
              <a:path w="1730450" h="2279287">
                <a:moveTo>
                  <a:pt x="1730451" y="0"/>
                </a:moveTo>
                <a:lnTo>
                  <a:pt x="0" y="0"/>
                </a:lnTo>
                <a:lnTo>
                  <a:pt x="0" y="2279287"/>
                </a:lnTo>
                <a:lnTo>
                  <a:pt x="1730451" y="2279287"/>
                </a:lnTo>
                <a:lnTo>
                  <a:pt x="173045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>
              <a:latin typeface="Georgia" panose="02040502050405020303" pitchFamily="18" charset="0"/>
            </a:endParaRPr>
          </a:p>
        </p:txBody>
      </p:sp>
      <p:sp>
        <p:nvSpPr>
          <p:cNvPr id="56" name="TextBox 56"/>
          <p:cNvSpPr txBox="1"/>
          <p:nvPr/>
        </p:nvSpPr>
        <p:spPr>
          <a:xfrm>
            <a:off x="177617" y="4707401"/>
            <a:ext cx="156437" cy="351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7"/>
              </a:lnSpc>
            </a:pPr>
            <a:r>
              <a:rPr lang="en-US" sz="2133" dirty="0">
                <a:solidFill>
                  <a:srgbClr val="003D50"/>
                </a:solidFill>
                <a:latin typeface="Georgia" panose="02040502050405020303" pitchFamily="18" charset="0"/>
              </a:rPr>
              <a:t>1</a:t>
            </a:r>
          </a:p>
        </p:txBody>
      </p:sp>
      <p:sp>
        <p:nvSpPr>
          <p:cNvPr id="57" name="Freeform 57"/>
          <p:cNvSpPr/>
          <p:nvPr/>
        </p:nvSpPr>
        <p:spPr>
          <a:xfrm rot="10800000" flipH="1">
            <a:off x="1971319" y="4313464"/>
            <a:ext cx="865225" cy="1139644"/>
          </a:xfrm>
          <a:custGeom>
            <a:avLst/>
            <a:gdLst/>
            <a:ahLst/>
            <a:cxnLst/>
            <a:rect l="l" t="t" r="r" b="b"/>
            <a:pathLst>
              <a:path w="1730450" h="2279287">
                <a:moveTo>
                  <a:pt x="1730451" y="0"/>
                </a:moveTo>
                <a:lnTo>
                  <a:pt x="0" y="0"/>
                </a:lnTo>
                <a:lnTo>
                  <a:pt x="0" y="2279287"/>
                </a:lnTo>
                <a:lnTo>
                  <a:pt x="1730451" y="2279287"/>
                </a:lnTo>
                <a:lnTo>
                  <a:pt x="173045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>
              <a:latin typeface="Georgia" panose="02040502050405020303" pitchFamily="18" charset="0"/>
            </a:endParaRPr>
          </a:p>
        </p:txBody>
      </p:sp>
      <p:sp>
        <p:nvSpPr>
          <p:cNvPr id="58" name="Freeform 58"/>
          <p:cNvSpPr/>
          <p:nvPr/>
        </p:nvSpPr>
        <p:spPr>
          <a:xfrm rot="15194050" flipH="1">
            <a:off x="1023076" y="4322236"/>
            <a:ext cx="865225" cy="1139644"/>
          </a:xfrm>
          <a:custGeom>
            <a:avLst/>
            <a:gdLst/>
            <a:ahLst/>
            <a:cxnLst/>
            <a:rect l="l" t="t" r="r" b="b"/>
            <a:pathLst>
              <a:path w="1730450" h="2279287">
                <a:moveTo>
                  <a:pt x="1730451" y="0"/>
                </a:moveTo>
                <a:lnTo>
                  <a:pt x="0" y="0"/>
                </a:lnTo>
                <a:lnTo>
                  <a:pt x="0" y="2279287"/>
                </a:lnTo>
                <a:lnTo>
                  <a:pt x="1730451" y="2279287"/>
                </a:lnTo>
                <a:lnTo>
                  <a:pt x="1730451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>
              <a:latin typeface="Georgia" panose="02040502050405020303" pitchFamily="18" charset="0"/>
            </a:endParaRPr>
          </a:p>
        </p:txBody>
      </p:sp>
      <p:sp>
        <p:nvSpPr>
          <p:cNvPr id="59" name="TextBox 59"/>
          <p:cNvSpPr txBox="1"/>
          <p:nvPr/>
        </p:nvSpPr>
        <p:spPr>
          <a:xfrm>
            <a:off x="903875" y="5363474"/>
            <a:ext cx="156437" cy="351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7"/>
              </a:lnSpc>
            </a:pPr>
            <a:r>
              <a:rPr lang="en-US" sz="2133">
                <a:solidFill>
                  <a:srgbClr val="385D99"/>
                </a:solidFill>
                <a:latin typeface="Georgia" panose="02040502050405020303" pitchFamily="18" charset="0"/>
              </a:rPr>
              <a:t>2</a:t>
            </a:r>
          </a:p>
        </p:txBody>
      </p:sp>
      <p:sp>
        <p:nvSpPr>
          <p:cNvPr id="60" name="Freeform 60"/>
          <p:cNvSpPr/>
          <p:nvPr/>
        </p:nvSpPr>
        <p:spPr>
          <a:xfrm rot="9841960" flipH="1">
            <a:off x="2462067" y="3909664"/>
            <a:ext cx="865225" cy="1139644"/>
          </a:xfrm>
          <a:custGeom>
            <a:avLst/>
            <a:gdLst/>
            <a:ahLst/>
            <a:cxnLst/>
            <a:rect l="l" t="t" r="r" b="b"/>
            <a:pathLst>
              <a:path w="1730450" h="2279287">
                <a:moveTo>
                  <a:pt x="1730451" y="0"/>
                </a:moveTo>
                <a:lnTo>
                  <a:pt x="0" y="0"/>
                </a:lnTo>
                <a:lnTo>
                  <a:pt x="0" y="2279287"/>
                </a:lnTo>
                <a:lnTo>
                  <a:pt x="1730451" y="2279287"/>
                </a:lnTo>
                <a:lnTo>
                  <a:pt x="1730451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>
              <a:latin typeface="Georgia" panose="02040502050405020303" pitchFamily="18" charset="0"/>
            </a:endParaRPr>
          </a:p>
        </p:txBody>
      </p:sp>
      <p:sp>
        <p:nvSpPr>
          <p:cNvPr id="61" name="TextBox 61"/>
          <p:cNvSpPr txBox="1"/>
          <p:nvPr/>
        </p:nvSpPr>
        <p:spPr>
          <a:xfrm>
            <a:off x="2836545" y="5363474"/>
            <a:ext cx="156437" cy="351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7"/>
              </a:lnSpc>
            </a:pPr>
            <a:r>
              <a:rPr lang="en-US" sz="2133">
                <a:solidFill>
                  <a:srgbClr val="3397A7"/>
                </a:solidFill>
                <a:latin typeface="Georgia" panose="02040502050405020303" pitchFamily="18" charset="0"/>
              </a:rPr>
              <a:t>3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3467354" y="4768717"/>
            <a:ext cx="156437" cy="351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7"/>
              </a:lnSpc>
            </a:pPr>
            <a:r>
              <a:rPr lang="en-US" sz="2133">
                <a:solidFill>
                  <a:srgbClr val="9FD4C1"/>
                </a:solidFill>
                <a:latin typeface="Georgia" panose="02040502050405020303" pitchFamily="18" charset="0"/>
              </a:rPr>
              <a:t>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5F81F-EB55-B817-3452-617D26BC2279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93809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StChlF Approach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FF41524-0E96-034E-F12E-A2AF9E98AB18}"/>
              </a:ext>
            </a:extLst>
          </p:cNvPr>
          <p:cNvGrpSpPr/>
          <p:nvPr/>
        </p:nvGrpSpPr>
        <p:grpSpPr>
          <a:xfrm>
            <a:off x="4457486" y="1952886"/>
            <a:ext cx="3088765" cy="2984038"/>
            <a:chOff x="5748769" y="3853914"/>
            <a:chExt cx="2422124" cy="23400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2FDCE43-A96D-522D-95A2-1963F15AE4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74450" y="3853914"/>
              <a:ext cx="2340000" cy="2340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sz="1200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 Box 4">
              <a:extLst>
                <a:ext uri="{FF2B5EF4-FFF2-40B4-BE49-F238E27FC236}">
                  <a16:creationId xmlns:a16="http://schemas.microsoft.com/office/drawing/2014/main" id="{79CAE4A9-19B3-C352-BF81-0F6F524A1DFF}"/>
                </a:ext>
              </a:extLst>
            </p:cNvPr>
            <p:cNvSpPr txBox="1"/>
            <p:nvPr/>
          </p:nvSpPr>
          <p:spPr>
            <a:xfrm>
              <a:off x="6421300" y="4861671"/>
              <a:ext cx="1046300" cy="3244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kern="100" baseline="-250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kern="100" baseline="-250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ABF4E4E-3829-93F0-57BC-1FB6021E03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4961" y="4254254"/>
              <a:ext cx="501792" cy="364298"/>
            </a:xfrm>
            <a:prstGeom prst="line">
              <a:avLst/>
            </a:prstGeom>
            <a:ln w="22225" cap="rnd">
              <a:solidFill>
                <a:srgbClr val="013D50"/>
              </a:solidFill>
              <a:prstDash val="solid"/>
              <a:tailEnd type="arrow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6AAFA41-A8DD-5599-4D71-2F140B9EA330}"/>
                </a:ext>
              </a:extLst>
            </p:cNvPr>
            <p:cNvCxnSpPr>
              <a:cxnSpLocks/>
            </p:cNvCxnSpPr>
            <p:nvPr/>
          </p:nvCxnSpPr>
          <p:spPr>
            <a:xfrm>
              <a:off x="7132334" y="4251831"/>
              <a:ext cx="487666" cy="355039"/>
            </a:xfrm>
            <a:prstGeom prst="line">
              <a:avLst/>
            </a:prstGeom>
            <a:ln w="22225" cap="rnd">
              <a:solidFill>
                <a:srgbClr val="385D9A"/>
              </a:solidFill>
              <a:prstDash val="solid"/>
              <a:tailEnd type="arrow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D1F2AF7-428D-44A9-A0BC-FEA1F7950A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0103" y="4982387"/>
              <a:ext cx="179150" cy="577204"/>
            </a:xfrm>
            <a:prstGeom prst="line">
              <a:avLst/>
            </a:prstGeom>
            <a:ln w="22225" cap="rnd">
              <a:solidFill>
                <a:srgbClr val="3197A7"/>
              </a:solidFill>
              <a:prstDash val="solid"/>
              <a:tailEnd type="arrow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D90670B-FBF0-F36C-4356-D87ABE61C6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5102" y="4977271"/>
              <a:ext cx="189175" cy="580861"/>
            </a:xfrm>
            <a:prstGeom prst="line">
              <a:avLst/>
            </a:prstGeom>
            <a:ln w="22225" cap="rnd">
              <a:solidFill>
                <a:srgbClr val="9FD4C1"/>
              </a:solidFill>
              <a:prstDash val="solid"/>
              <a:tailEnd type="arrow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1E47F24-FA9F-B5DF-1DDC-E437C21949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9581" y="5777405"/>
              <a:ext cx="529239" cy="0"/>
            </a:xfrm>
            <a:prstGeom prst="line">
              <a:avLst/>
            </a:prstGeom>
            <a:ln w="22225" cap="rnd">
              <a:solidFill>
                <a:srgbClr val="9FD4C1"/>
              </a:solidFill>
              <a:prstDash val="solid"/>
              <a:tailEnd type="arrow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Arc 17">
              <a:extLst>
                <a:ext uri="{FF2B5EF4-FFF2-40B4-BE49-F238E27FC236}">
                  <a16:creationId xmlns:a16="http://schemas.microsoft.com/office/drawing/2014/main" id="{B6F2066A-63A4-7C47-886F-13229CB8C300}"/>
                </a:ext>
              </a:extLst>
            </p:cNvPr>
            <p:cNvSpPr/>
            <p:nvPr/>
          </p:nvSpPr>
          <p:spPr>
            <a:xfrm rot="3229763">
              <a:off x="6026427" y="4077898"/>
              <a:ext cx="505592" cy="430146"/>
            </a:xfrm>
            <a:prstGeom prst="arc">
              <a:avLst>
                <a:gd name="adj1" fmla="val 18107304"/>
                <a:gd name="adj2" fmla="val 21194109"/>
              </a:avLst>
            </a:prstGeom>
            <a:ln w="22225" cap="rnd">
              <a:solidFill>
                <a:srgbClr val="013D5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latin typeface="Georgia" panose="02040502050405020303" pitchFamily="18" charset="0"/>
              </a:endParaRPr>
            </a:p>
          </p:txBody>
        </p:sp>
        <p:sp>
          <p:nvSpPr>
            <p:cNvPr id="19" name="Text Box 4">
              <a:extLst>
                <a:ext uri="{FF2B5EF4-FFF2-40B4-BE49-F238E27FC236}">
                  <a16:creationId xmlns:a16="http://schemas.microsoft.com/office/drawing/2014/main" id="{6FFCF7B8-437D-FAB9-D617-64E37A2A6916}"/>
                </a:ext>
              </a:extLst>
            </p:cNvPr>
            <p:cNvSpPr txBox="1"/>
            <p:nvPr/>
          </p:nvSpPr>
          <p:spPr>
            <a:xfrm>
              <a:off x="6332221" y="3988000"/>
              <a:ext cx="359411" cy="29718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kern="100" baseline="300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CE34BC85-E5C5-ED84-8E64-FFF19D4ECE73}"/>
                </a:ext>
              </a:extLst>
            </p:cNvPr>
            <p:cNvSpPr/>
            <p:nvPr/>
          </p:nvSpPr>
          <p:spPr>
            <a:xfrm rot="7576129">
              <a:off x="7202488" y="3963684"/>
              <a:ext cx="505592" cy="430146"/>
            </a:xfrm>
            <a:prstGeom prst="arc">
              <a:avLst>
                <a:gd name="adj1" fmla="val 18107304"/>
                <a:gd name="adj2" fmla="val 21194109"/>
              </a:avLst>
            </a:prstGeom>
            <a:ln w="22225" cap="rnd">
              <a:solidFill>
                <a:srgbClr val="385D9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latin typeface="Georgia" panose="02040502050405020303" pitchFamily="18" charset="0"/>
              </a:endParaRPr>
            </a:p>
          </p:txBody>
        </p:sp>
        <p:sp>
          <p:nvSpPr>
            <p:cNvPr id="21" name="Arc 20">
              <a:extLst>
                <a:ext uri="{FF2B5EF4-FFF2-40B4-BE49-F238E27FC236}">
                  <a16:creationId xmlns:a16="http://schemas.microsoft.com/office/drawing/2014/main" id="{414CEDE7-8F22-A49F-A450-678FB407AC9B}"/>
                </a:ext>
              </a:extLst>
            </p:cNvPr>
            <p:cNvSpPr/>
            <p:nvPr/>
          </p:nvSpPr>
          <p:spPr>
            <a:xfrm rot="11772163">
              <a:off x="7665301" y="5039267"/>
              <a:ext cx="505592" cy="430146"/>
            </a:xfrm>
            <a:prstGeom prst="arc">
              <a:avLst>
                <a:gd name="adj1" fmla="val 18107304"/>
                <a:gd name="adj2" fmla="val 21194109"/>
              </a:avLst>
            </a:prstGeom>
            <a:ln w="22225" cap="rnd">
              <a:solidFill>
                <a:srgbClr val="3197A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latin typeface="Georgia" panose="02040502050405020303" pitchFamily="18" charset="0"/>
              </a:endParaRPr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40B6374D-BC44-736A-0D4E-D891A14FD601}"/>
                </a:ext>
              </a:extLst>
            </p:cNvPr>
            <p:cNvSpPr/>
            <p:nvPr/>
          </p:nvSpPr>
          <p:spPr>
            <a:xfrm rot="20587475">
              <a:off x="5825936" y="5378960"/>
              <a:ext cx="505592" cy="430146"/>
            </a:xfrm>
            <a:prstGeom prst="arc">
              <a:avLst>
                <a:gd name="adj1" fmla="val 18107304"/>
                <a:gd name="adj2" fmla="val 21194109"/>
              </a:avLst>
            </a:prstGeom>
            <a:noFill/>
            <a:ln w="22225" cap="rnd">
              <a:solidFill>
                <a:srgbClr val="9FD4C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latin typeface="Georgia" panose="02040502050405020303" pitchFamily="18" charset="0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DD2B2E4C-C876-E196-782B-B59DEF952E83}"/>
                </a:ext>
              </a:extLst>
            </p:cNvPr>
            <p:cNvSpPr/>
            <p:nvPr/>
          </p:nvSpPr>
          <p:spPr>
            <a:xfrm rot="20587475">
              <a:off x="5748769" y="5128017"/>
              <a:ext cx="505592" cy="430146"/>
            </a:xfrm>
            <a:prstGeom prst="arc">
              <a:avLst>
                <a:gd name="adj1" fmla="val 18107304"/>
                <a:gd name="adj2" fmla="val 21194109"/>
              </a:avLst>
            </a:prstGeom>
            <a:noFill/>
            <a:ln w="22225" cap="rnd">
              <a:solidFill>
                <a:srgbClr val="9FD4C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latin typeface="Georgia" panose="02040502050405020303" pitchFamily="18" charset="0"/>
              </a:endParaRPr>
            </a:p>
          </p:txBody>
        </p:sp>
        <p:sp>
          <p:nvSpPr>
            <p:cNvPr id="24" name="Text Box 4">
              <a:extLst>
                <a:ext uri="{FF2B5EF4-FFF2-40B4-BE49-F238E27FC236}">
                  <a16:creationId xmlns:a16="http://schemas.microsoft.com/office/drawing/2014/main" id="{07E67EFF-193A-F2D2-F5D6-3DD824ECB11A}"/>
                </a:ext>
              </a:extLst>
            </p:cNvPr>
            <p:cNvSpPr txBox="1"/>
            <p:nvPr/>
          </p:nvSpPr>
          <p:spPr>
            <a:xfrm>
              <a:off x="7455284" y="4155310"/>
              <a:ext cx="359411" cy="29718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kern="100" baseline="300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 Box 4">
              <a:extLst>
                <a:ext uri="{FF2B5EF4-FFF2-40B4-BE49-F238E27FC236}">
                  <a16:creationId xmlns:a16="http://schemas.microsoft.com/office/drawing/2014/main" id="{323889E4-DD8E-E796-7918-B0D0DCB45158}"/>
                </a:ext>
              </a:extLst>
            </p:cNvPr>
            <p:cNvSpPr txBox="1"/>
            <p:nvPr/>
          </p:nvSpPr>
          <p:spPr>
            <a:xfrm>
              <a:off x="7666113" y="5261852"/>
              <a:ext cx="359411" cy="29718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kern="100" baseline="300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" name="Text Box 23">
            <a:extLst>
              <a:ext uri="{FF2B5EF4-FFF2-40B4-BE49-F238E27FC236}">
                <a16:creationId xmlns:a16="http://schemas.microsoft.com/office/drawing/2014/main" id="{AB0C9BD2-FDB9-9B06-CED7-5B087B60DA02}"/>
              </a:ext>
            </a:extLst>
          </p:cNvPr>
          <p:cNvSpPr txBox="1">
            <a:spLocks noChangeAspect="1"/>
          </p:cNvSpPr>
          <p:nvPr/>
        </p:nvSpPr>
        <p:spPr>
          <a:xfrm>
            <a:off x="426567" y="3551687"/>
            <a:ext cx="3841736" cy="3837932"/>
          </a:xfrm>
          <a:prstGeom prst="rect">
            <a:avLst/>
          </a:prstGeom>
          <a:noFill/>
          <a:ln w="6350">
            <a:noFill/>
          </a:ln>
        </p:spPr>
        <p:txBody>
          <a:bodyPr rot="0" spcFirstLastPara="1" vert="horz" wrap="square" lIns="91440" tIns="45720" rIns="91440" bIns="45720" numCol="1" spcCol="0" rtlCol="0" fromWordArt="0" anchor="t" anchorCtr="0" forceAA="0" compatLnSpc="1">
            <a:prstTxWarp prst="textArchDown">
              <a:avLst>
                <a:gd name="adj" fmla="val 162071"/>
              </a:avLst>
            </a:prstTxWarp>
            <a:noAutofit/>
          </a:bodyPr>
          <a:lstStyle/>
          <a:p>
            <a:pPr algn="ctr"/>
            <a:r>
              <a:rPr lang="en-CA" kern="100" dirty="0">
                <a:solidFill>
                  <a:srgbClr val="000000"/>
                </a:solidFill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Oxygen-evolving complex</a:t>
            </a:r>
            <a:endParaRPr lang="en-CA" kern="100" dirty="0">
              <a:solidFill>
                <a:srgbClr val="000000"/>
              </a:solidFill>
              <a:effectLst/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556FA4CE-5E91-6DDD-385C-C0FE3A5CA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738944" y="2098376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33" name="TextBox 33"/>
          <p:cNvSpPr txBox="1"/>
          <p:nvPr/>
        </p:nvSpPr>
        <p:spPr>
          <a:xfrm>
            <a:off x="1377047" y="1824054"/>
            <a:ext cx="3884563" cy="42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E1126"/>
                </a:solidFill>
              </a:rPr>
              <a:t>Raw Fluorescence Data 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631752" y="1824054"/>
            <a:ext cx="2691011" cy="42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E1126"/>
                </a:solidFill>
              </a:rPr>
              <a:t>Fourier Wavelets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9EC4358-8A80-E2E3-5EC7-F8452623A919}"/>
              </a:ext>
            </a:extLst>
          </p:cNvPr>
          <p:cNvSpPr txBox="1"/>
          <p:nvPr/>
        </p:nvSpPr>
        <p:spPr>
          <a:xfrm>
            <a:off x="2064885" y="1300650"/>
            <a:ext cx="8062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E1126"/>
                </a:solidFill>
              </a:rPr>
              <a:t>Sample Plots: </a:t>
            </a:r>
            <a:r>
              <a:rPr lang="en-US" sz="1800" i="1" dirty="0">
                <a:solidFill>
                  <a:srgbClr val="0E1126"/>
                </a:solidFill>
              </a:rPr>
              <a:t>Fragilariopsis cylindrus 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at 0°C and 1-second flash intervals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5294D0EF-7862-1528-070D-587AB0E5B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14</a:t>
            </a:fld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25F0D76-042E-49D1-DDB5-02B73156DA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342" b="2038"/>
          <a:stretch/>
        </p:blipFill>
        <p:spPr>
          <a:xfrm>
            <a:off x="518690" y="2053532"/>
            <a:ext cx="4966947" cy="426690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B5D9EF4-8FF4-D0B3-85F6-A710001EF5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436" t="-2601" r="1417" b="728"/>
          <a:stretch/>
        </p:blipFill>
        <p:spPr>
          <a:xfrm>
            <a:off x="6440304" y="1968420"/>
            <a:ext cx="5346446" cy="4437123"/>
          </a:xfrm>
          <a:prstGeom prst="rect">
            <a:avLst/>
          </a:prstGeom>
        </p:spPr>
      </p:pic>
      <p:sp>
        <p:nvSpPr>
          <p:cNvPr id="42" name="Title 1">
            <a:extLst>
              <a:ext uri="{FF2B5EF4-FFF2-40B4-BE49-F238E27FC236}">
                <a16:creationId xmlns:a16="http://schemas.microsoft.com/office/drawing/2014/main" id="{D125A876-1C0B-35F7-3F04-BBE51310FDBF}"/>
              </a:ext>
            </a:extLst>
          </p:cNvPr>
          <p:cNvSpPr txBox="1">
            <a:spLocks/>
          </p:cNvSpPr>
          <p:nvPr/>
        </p:nvSpPr>
        <p:spPr>
          <a:xfrm>
            <a:off x="1008184" y="351647"/>
            <a:ext cx="10175631" cy="111184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Wavelet Transformation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CBE6E-270F-4F93-63EA-982EF6595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351647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dirty="0">
                <a:latin typeface="Palatino" pitchFamily="2" charset="77"/>
                <a:ea typeface="Palatino" pitchFamily="2" charset="77"/>
              </a:rPr>
              <a:t>ChlF Periodicity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99BB313-A148-309D-AED2-F486602F6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262578"/>
            <a:ext cx="10175630" cy="480104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800" dirty="0"/>
              <a:t>Sample Plot: </a:t>
            </a:r>
            <a:r>
              <a:rPr lang="en-US" sz="1800" i="1" dirty="0"/>
              <a:t>Chlamydomonas priscuii</a:t>
            </a:r>
          </a:p>
        </p:txBody>
      </p:sp>
      <p:pic>
        <p:nvPicPr>
          <p:cNvPr id="5" name="Content Placeholder 4" descr="A diagram of a temperature&#10;&#10;Description automatically generated">
            <a:extLst>
              <a:ext uri="{FF2B5EF4-FFF2-40B4-BE49-F238E27FC236}">
                <a16:creationId xmlns:a16="http://schemas.microsoft.com/office/drawing/2014/main" id="{6EA38F9B-4EA8-5E34-EDEB-07C28BA85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950" y="1893537"/>
            <a:ext cx="9031640" cy="476417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C22C4-0E09-071C-0C4C-8EA4C2A5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79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664387" y="2018745"/>
            <a:ext cx="5166607" cy="3910819"/>
          </a:xfrm>
          <a:custGeom>
            <a:avLst/>
            <a:gdLst/>
            <a:ahLst/>
            <a:cxnLst/>
            <a:rect l="l" t="t" r="r" b="b"/>
            <a:pathLst>
              <a:path w="7749910" h="5866228">
                <a:moveTo>
                  <a:pt x="0" y="0"/>
                </a:moveTo>
                <a:lnTo>
                  <a:pt x="7749910" y="0"/>
                </a:lnTo>
                <a:lnTo>
                  <a:pt x="7749910" y="5866228"/>
                </a:lnTo>
                <a:lnTo>
                  <a:pt x="0" y="5866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02339"/>
            </a:stretch>
          </a:blipFill>
        </p:spPr>
        <p:txBody>
          <a:bodyPr/>
          <a:lstStyle/>
          <a:p>
            <a:endParaRPr lang="en-US" sz="1067">
              <a:latin typeface="Georgia" panose="02040502050405020303" pitchFamily="18" charset="0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816383" y="2012395"/>
            <a:ext cx="5166043" cy="3898119"/>
          </a:xfrm>
          <a:custGeom>
            <a:avLst/>
            <a:gdLst/>
            <a:ahLst/>
            <a:cxnLst/>
            <a:rect l="l" t="t" r="r" b="b"/>
            <a:pathLst>
              <a:path w="7749065" h="5847178">
                <a:moveTo>
                  <a:pt x="0" y="0"/>
                </a:moveTo>
                <a:lnTo>
                  <a:pt x="7749065" y="0"/>
                </a:lnTo>
                <a:lnTo>
                  <a:pt x="7749065" y="5847178"/>
                </a:lnTo>
                <a:lnTo>
                  <a:pt x="0" y="58471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2976"/>
            </a:stretch>
          </a:blipFill>
        </p:spPr>
        <p:txBody>
          <a:bodyPr/>
          <a:lstStyle/>
          <a:p>
            <a:endParaRPr lang="en-US" sz="1067">
              <a:latin typeface="Georgia" panose="02040502050405020303" pitchFamily="18" charset="0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510428" y="5698479"/>
            <a:ext cx="4290492" cy="246831"/>
            <a:chOff x="0" y="-76200"/>
            <a:chExt cx="8580985" cy="493663"/>
          </a:xfrm>
        </p:grpSpPr>
        <p:sp>
          <p:nvSpPr>
            <p:cNvPr id="6" name="TextBox 6"/>
            <p:cNvSpPr txBox="1"/>
            <p:nvPr/>
          </p:nvSpPr>
          <p:spPr>
            <a:xfrm>
              <a:off x="0" y="-76200"/>
              <a:ext cx="21580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4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206628" y="-76200"/>
              <a:ext cx="204688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8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218436" y="-70292"/>
              <a:ext cx="512062" cy="48308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12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3422592" y="-65620"/>
              <a:ext cx="512062" cy="48308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16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4634129" y="-76200"/>
              <a:ext cx="43547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20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5831599" y="-76200"/>
              <a:ext cx="41513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24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017695" y="-76200"/>
              <a:ext cx="404018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28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8183713" y="-76200"/>
              <a:ext cx="397272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32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356481" y="5698479"/>
            <a:ext cx="4290492" cy="246831"/>
            <a:chOff x="0" y="-76200"/>
            <a:chExt cx="8580985" cy="493663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76200"/>
              <a:ext cx="21580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4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206628" y="-76200"/>
              <a:ext cx="204688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8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2312074" y="-76200"/>
              <a:ext cx="358428" cy="48308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12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487058" y="-65620"/>
              <a:ext cx="358428" cy="48308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16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4634129" y="-76200"/>
              <a:ext cx="43547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20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5831599" y="-76200"/>
              <a:ext cx="41513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24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017695" y="-76200"/>
              <a:ext cx="404018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28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8183713" y="-76200"/>
              <a:ext cx="397272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32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2601338" y="5973737"/>
            <a:ext cx="1583432" cy="297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3"/>
              </a:lnSpc>
            </a:pPr>
            <a:r>
              <a:rPr lang="en-US" sz="1600" dirty="0">
                <a:solidFill>
                  <a:srgbClr val="243B3B"/>
                </a:solidFill>
                <a:latin typeface="Georgia" panose="02040502050405020303" pitchFamily="18" charset="0"/>
              </a:rPr>
              <a:t>Flash Number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455975" y="5973737"/>
            <a:ext cx="1583432" cy="297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3"/>
              </a:lnSpc>
            </a:pPr>
            <a:r>
              <a:rPr lang="en-US" sz="1600">
                <a:solidFill>
                  <a:srgbClr val="243B3B"/>
                </a:solidFill>
                <a:latin typeface="Georgia" panose="02040502050405020303" pitchFamily="18" charset="0"/>
              </a:rPr>
              <a:t>Flash Number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529979" y="2228661"/>
            <a:ext cx="385615" cy="3440863"/>
            <a:chOff x="0" y="-66675"/>
            <a:chExt cx="771228" cy="6881725"/>
          </a:xfrm>
        </p:grpSpPr>
        <p:sp>
          <p:nvSpPr>
            <p:cNvPr id="26" name="TextBox 26"/>
            <p:cNvSpPr txBox="1"/>
            <p:nvPr/>
          </p:nvSpPr>
          <p:spPr>
            <a:xfrm>
              <a:off x="114698" y="3178567"/>
              <a:ext cx="656530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0.00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44760" y="2097405"/>
              <a:ext cx="626466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0.02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31366" y="1015365"/>
              <a:ext cx="63986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0.04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42280" y="-66675"/>
              <a:ext cx="628948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0.06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3396" y="4260606"/>
              <a:ext cx="75783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-0.02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5342646"/>
              <a:ext cx="771226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-0.04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10816" y="6424686"/>
              <a:ext cx="76041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6376786" y="2228661"/>
            <a:ext cx="385615" cy="3440863"/>
            <a:chOff x="0" y="-66675"/>
            <a:chExt cx="771228" cy="6881725"/>
          </a:xfrm>
        </p:grpSpPr>
        <p:sp>
          <p:nvSpPr>
            <p:cNvPr id="34" name="TextBox 34"/>
            <p:cNvSpPr txBox="1"/>
            <p:nvPr/>
          </p:nvSpPr>
          <p:spPr>
            <a:xfrm>
              <a:off x="114698" y="3178567"/>
              <a:ext cx="656530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0.00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144760" y="2097405"/>
              <a:ext cx="626466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0.02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131366" y="1015365"/>
              <a:ext cx="63986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0.04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142280" y="-66675"/>
              <a:ext cx="628948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0.06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3396" y="4260606"/>
              <a:ext cx="75783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-0.02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5342646"/>
              <a:ext cx="771226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-0.04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10816" y="6424686"/>
              <a:ext cx="76041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-0.06</a:t>
              </a:r>
            </a:p>
          </p:txBody>
        </p:sp>
      </p:grpSp>
      <p:sp>
        <p:nvSpPr>
          <p:cNvPr id="41" name="TextBox 41"/>
          <p:cNvSpPr txBox="1"/>
          <p:nvPr/>
        </p:nvSpPr>
        <p:spPr>
          <a:xfrm rot="-5400000">
            <a:off x="-961859" y="3812663"/>
            <a:ext cx="2575880" cy="297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3"/>
              </a:lnSpc>
            </a:pPr>
            <a:r>
              <a:rPr lang="en-US" sz="1600">
                <a:solidFill>
                  <a:srgbClr val="243B3B"/>
                </a:solidFill>
                <a:latin typeface="Georgia" panose="02040502050405020303" pitchFamily="18" charset="0"/>
              </a:rPr>
              <a:t>Scaled Fluorescence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443852" y="1464179"/>
            <a:ext cx="3898404" cy="42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200" dirty="0">
                <a:solidFill>
                  <a:srgbClr val="0E1126"/>
                </a:solidFill>
                <a:latin typeface="Georgia" panose="02040502050405020303" pitchFamily="18" charset="0"/>
              </a:rPr>
              <a:t>Original Fourier Wavelet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7131280" y="1464179"/>
            <a:ext cx="4232821" cy="435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200" dirty="0">
                <a:solidFill>
                  <a:srgbClr val="0E1126"/>
                </a:solidFill>
                <a:latin typeface="Georgia" panose="02040502050405020303" pitchFamily="18" charset="0"/>
                <a:ea typeface="Codec Pro"/>
              </a:rPr>
              <a:t>Reconstruction at 𝛼 =0.05 </a:t>
            </a:r>
          </a:p>
        </p:txBody>
      </p:sp>
      <p:sp>
        <p:nvSpPr>
          <p:cNvPr id="44" name="AutoShape 44"/>
          <p:cNvSpPr/>
          <p:nvPr/>
        </p:nvSpPr>
        <p:spPr>
          <a:xfrm>
            <a:off x="5855480" y="1760512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067">
              <a:latin typeface="Georgia" panose="02040502050405020303" pitchFamily="18" charset="0"/>
            </a:endParaRPr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31AB8C50-996F-D03C-B5A1-9E74D7C16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16</a:t>
            </a:fld>
            <a:endParaRPr lang="en-US"/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4C5C4710-D89D-9FE1-11A2-25C986BD8083}"/>
              </a:ext>
            </a:extLst>
          </p:cNvPr>
          <p:cNvSpPr txBox="1">
            <a:spLocks/>
          </p:cNvSpPr>
          <p:nvPr/>
        </p:nvSpPr>
        <p:spPr>
          <a:xfrm>
            <a:off x="1008184" y="351647"/>
            <a:ext cx="10175631" cy="111184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Palatino" pitchFamily="2" charset="77"/>
                <a:ea typeface="Palatino" pitchFamily="2" charset="77"/>
              </a:rPr>
              <a:t>Duration of Oscillations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42BC9F-AF0D-3429-A5E7-20A16CF3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17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58C63D-8A1A-8984-04B5-1F44A07963AF}"/>
              </a:ext>
            </a:extLst>
          </p:cNvPr>
          <p:cNvSpPr txBox="1"/>
          <p:nvPr/>
        </p:nvSpPr>
        <p:spPr>
          <a:xfrm>
            <a:off x="1594338" y="6396029"/>
            <a:ext cx="90033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Individual strains sustain longer cycling under </a:t>
            </a:r>
            <a:r>
              <a:rPr lang="en-US" sz="1600" b="1" dirty="0"/>
              <a:t>higher</a:t>
            </a:r>
            <a:r>
              <a:rPr lang="en-US" sz="1600" dirty="0"/>
              <a:t> steady-state light &amp; </a:t>
            </a:r>
            <a:r>
              <a:rPr lang="en-US" sz="1600" b="1" dirty="0"/>
              <a:t>lower</a:t>
            </a:r>
            <a:r>
              <a:rPr lang="en-US" sz="1600" dirty="0"/>
              <a:t> temperatures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4039D49-D6F0-F7D2-0CE1-3D7B115BE80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Palatino" pitchFamily="2" charset="77"/>
                <a:ea typeface="Palatino" pitchFamily="2" charset="77"/>
              </a:rPr>
              <a:t>Trends Within Taxa</a:t>
            </a:r>
          </a:p>
        </p:txBody>
      </p:sp>
    </p:spTree>
    <p:extLst>
      <p:ext uri="{BB962C8B-B14F-4D97-AF65-F5344CB8AC3E}">
        <p14:creationId xmlns:p14="http://schemas.microsoft.com/office/powerpoint/2010/main" val="34723979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A5F40D-298C-1688-A989-7B62CF790A3E}"/>
              </a:ext>
            </a:extLst>
          </p:cNvPr>
          <p:cNvSpPr txBox="1">
            <a:spLocks/>
          </p:cNvSpPr>
          <p:nvPr/>
        </p:nvSpPr>
        <p:spPr>
          <a:xfrm>
            <a:off x="838200" y="29098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Palatino" pitchFamily="2" charset="77"/>
                <a:ea typeface="Palatino" pitchFamily="2" charset="77"/>
              </a:rPr>
              <a:t>Comparison Across Taxa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F59570-3DC6-2D74-33F6-0527CA4109B6}"/>
              </a:ext>
            </a:extLst>
          </p:cNvPr>
          <p:cNvSpPr txBox="1"/>
          <p:nvPr/>
        </p:nvSpPr>
        <p:spPr>
          <a:xfrm>
            <a:off x="2388973" y="6397739"/>
            <a:ext cx="77280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Polar strains sustained </a:t>
            </a:r>
            <a:r>
              <a:rPr lang="en-US" sz="1600" b="1" dirty="0"/>
              <a:t>longer</a:t>
            </a:r>
            <a:r>
              <a:rPr lang="en-US" sz="1600" dirty="0"/>
              <a:t> cycling under comparable conditions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CFC69C1-674A-B709-A5C8-70A09869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7307-999A-4A0A-DB85-80DBADBA8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1836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23651" y="5280611"/>
            <a:ext cx="10944697" cy="9015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00000"/>
                </a:solidFill>
              </a:rPr>
              <a:t>Diverse polar phytoplankton exhibit the capacity to sustain photosynthesis under extreme low light, at low temperatures</a:t>
            </a:r>
            <a:endParaRPr lang="en-US" sz="2666" dirty="0">
              <a:solidFill>
                <a:srgbClr val="000000"/>
              </a:solidFill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493288" y="1796384"/>
            <a:ext cx="9205424" cy="3030713"/>
            <a:chOff x="0" y="-131486"/>
            <a:chExt cx="18410848" cy="6061425"/>
          </a:xfrm>
        </p:grpSpPr>
        <p:sp>
          <p:nvSpPr>
            <p:cNvPr id="5" name="TextBox 5"/>
            <p:cNvSpPr txBox="1"/>
            <p:nvPr/>
          </p:nvSpPr>
          <p:spPr>
            <a:xfrm>
              <a:off x="1468482" y="-131486"/>
              <a:ext cx="16942366" cy="14909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87"/>
                </a:lnSpc>
              </a:pPr>
              <a:r>
                <a:rPr lang="en-US" sz="2000" dirty="0">
                  <a:solidFill>
                    <a:srgbClr val="000000"/>
                  </a:solidFill>
                </a:rPr>
                <a:t>Within taxa, higher light levels and colder temperatures result in stronger maintenance of s-state cycling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468482" y="2172678"/>
              <a:ext cx="16942366" cy="14909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87"/>
                </a:lnSpc>
              </a:pPr>
              <a:r>
                <a:rPr lang="en-US" sz="2000" dirty="0">
                  <a:solidFill>
                    <a:srgbClr val="000000"/>
                  </a:solidFill>
                </a:rPr>
                <a:t>Polar taxa exhibit significant cycling across a broader range of conditions than their temperate counterparts 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468480" y="4439019"/>
              <a:ext cx="16942366" cy="14909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87"/>
                </a:lnSpc>
              </a:pPr>
              <a:r>
                <a:rPr lang="en-US" sz="2000" dirty="0">
                  <a:solidFill>
                    <a:srgbClr val="000000"/>
                  </a:solidFill>
                </a:rPr>
                <a:t>Polar taxa maintain synchronicity in S-State cycling longer than temperate taxa under comparable conditions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7106"/>
              <a:ext cx="1106536" cy="1282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7"/>
                </a:lnSpc>
              </a:pPr>
              <a:r>
                <a:rPr lang="en-US" sz="4588" spc="321" dirty="0">
                  <a:solidFill>
                    <a:srgbClr val="4F90A6"/>
                  </a:solidFill>
                </a:rPr>
                <a:t>1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141368"/>
              <a:ext cx="1106536" cy="1282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7"/>
                </a:lnSpc>
              </a:pPr>
              <a:r>
                <a:rPr lang="en-US" sz="4588" spc="321" dirty="0">
                  <a:solidFill>
                    <a:srgbClr val="4F90A6"/>
                  </a:solidFill>
                </a:rPr>
                <a:t>2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318993"/>
              <a:ext cx="1106536" cy="1282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7"/>
                </a:lnSpc>
              </a:pPr>
              <a:r>
                <a:rPr lang="en-US" sz="4588" spc="321" dirty="0">
                  <a:solidFill>
                    <a:srgbClr val="4F90A6"/>
                  </a:solidFill>
                </a:rPr>
                <a:t>3</a:t>
              </a:r>
            </a:p>
          </p:txBody>
        </p:sp>
      </p:grp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D2E0ABDA-40EE-99E1-063E-7A258B183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19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AA8D5C3-BA40-EC29-1758-E7530DA23E56}"/>
              </a:ext>
            </a:extLst>
          </p:cNvPr>
          <p:cNvSpPr txBox="1">
            <a:spLocks/>
          </p:cNvSpPr>
          <p:nvPr/>
        </p:nvSpPr>
        <p:spPr>
          <a:xfrm>
            <a:off x="838199" y="395404"/>
            <a:ext cx="10515600" cy="1117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Palatino" pitchFamily="2" charset="77"/>
                <a:ea typeface="Palatino" pitchFamily="2" charset="77"/>
              </a:rPr>
              <a:t>Key Conclusions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atellite view of the ocean&#10;&#10;Description automatically generated">
            <a:extLst>
              <a:ext uri="{FF2B5EF4-FFF2-40B4-BE49-F238E27FC236}">
                <a16:creationId xmlns:a16="http://schemas.microsoft.com/office/drawing/2014/main" id="{61DA5C04-DABA-B96B-C375-D47E411665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5" t="23879" r="3835" b="29509"/>
          <a:stretch/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8A568-EF38-5C70-A08C-75310687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39B7A2-EC1C-5D7C-D495-7BEA8A251F2A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 </a:t>
            </a:r>
            <a:r>
              <a:rPr lang="en-CA" sz="1050" dirty="0" err="1"/>
              <a:t>Ardyna</a:t>
            </a:r>
            <a:r>
              <a:rPr lang="en-CA" sz="1050" dirty="0"/>
              <a:t> &amp; Arrigo, 2020. Nature Climate Change		Image: Phytoplankton Bloom in the Barents Sea, August 2021, Joshua Stevens (NASA)</a:t>
            </a:r>
          </a:p>
        </p:txBody>
      </p:sp>
    </p:spTree>
    <p:extLst>
      <p:ext uri="{BB962C8B-B14F-4D97-AF65-F5344CB8AC3E}">
        <p14:creationId xmlns:p14="http://schemas.microsoft.com/office/powerpoint/2010/main" val="3449976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054834" h="21736031">
                <a:moveTo>
                  <a:pt x="0" y="0"/>
                </a:moveTo>
                <a:lnTo>
                  <a:pt x="29054834" y="0"/>
                </a:lnTo>
                <a:lnTo>
                  <a:pt x="29054834" y="21736031"/>
                </a:lnTo>
                <a:lnTo>
                  <a:pt x="0" y="217360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8233" t="-55365" r="-32411" b="-138826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3" name="AutoShape 3"/>
          <p:cNvSpPr/>
          <p:nvPr/>
        </p:nvSpPr>
        <p:spPr>
          <a:xfrm>
            <a:off x="1036482" y="1363643"/>
            <a:ext cx="10119035" cy="5146694"/>
          </a:xfrm>
          <a:prstGeom prst="rect">
            <a:avLst/>
          </a:prstGeom>
          <a:solidFill>
            <a:srgbClr val="0E1126">
              <a:alpha val="89804"/>
            </a:srgbClr>
          </a:solidFill>
        </p:spPr>
        <p:txBody>
          <a:bodyPr/>
          <a:lstStyle/>
          <a:p>
            <a:endParaRPr lang="en-US" sz="1200" dirty="0"/>
          </a:p>
        </p:txBody>
      </p:sp>
      <p:sp>
        <p:nvSpPr>
          <p:cNvPr id="4" name="TextBox 4"/>
          <p:cNvSpPr txBox="1"/>
          <p:nvPr/>
        </p:nvSpPr>
        <p:spPr>
          <a:xfrm>
            <a:off x="1195664" y="1504610"/>
            <a:ext cx="9800670" cy="3780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7"/>
              </a:lnSpc>
            </a:pPr>
            <a:r>
              <a:rPr lang="en-US" sz="1600" dirty="0">
                <a:solidFill>
                  <a:srgbClr val="F7F7F7"/>
                </a:solidFill>
              </a:rPr>
              <a:t>I would like to express my gratitude to my supervisor:</a:t>
            </a:r>
          </a:p>
          <a:p>
            <a:pPr algn="ctr"/>
            <a:r>
              <a:rPr lang="en-US" sz="2400" dirty="0">
                <a:solidFill>
                  <a:srgbClr val="F7F7F7"/>
                </a:solidFill>
              </a:rPr>
              <a:t>Dr. Douglas A Campbell</a:t>
            </a:r>
          </a:p>
          <a:p>
            <a:pPr algn="ctr"/>
            <a:endParaRPr lang="en-US" dirty="0">
              <a:solidFill>
                <a:srgbClr val="F7F7F7"/>
              </a:solidFill>
            </a:endParaRPr>
          </a:p>
          <a:p>
            <a:pPr algn="ctr">
              <a:lnSpc>
                <a:spcPts val="3360"/>
              </a:lnSpc>
            </a:pPr>
            <a:r>
              <a:rPr lang="en-US" sz="1600" dirty="0">
                <a:solidFill>
                  <a:srgbClr val="F7F7F7"/>
                </a:solidFill>
              </a:rPr>
              <a:t>as well as Campbell Lab members:</a:t>
            </a:r>
          </a:p>
          <a:p>
            <a:pPr algn="ctr">
              <a:lnSpc>
                <a:spcPts val="3360"/>
              </a:lnSpc>
            </a:pPr>
            <a:r>
              <a:rPr lang="en-US" sz="1600" dirty="0">
                <a:solidFill>
                  <a:srgbClr val="F7F7F7"/>
                </a:solidFill>
              </a:rPr>
              <a:t>Dr. Maximilian Berthold, Dr. Sylwia Sliwinska-Wilczewska, </a:t>
            </a:r>
          </a:p>
          <a:p>
            <a:pPr algn="ctr">
              <a:lnSpc>
                <a:spcPts val="3360"/>
              </a:lnSpc>
            </a:pPr>
            <a:r>
              <a:rPr lang="en-US" sz="1600" dirty="0">
                <a:solidFill>
                  <a:srgbClr val="F7F7F7"/>
                </a:solidFill>
              </a:rPr>
              <a:t>Naaman Omar, &amp; Mireille Savoie</a:t>
            </a:r>
          </a:p>
          <a:p>
            <a:pPr algn="ctr"/>
            <a:endParaRPr lang="en-US" sz="1600" dirty="0">
              <a:solidFill>
                <a:srgbClr val="F7F7F7"/>
              </a:solidFill>
            </a:endParaRPr>
          </a:p>
          <a:p>
            <a:pPr algn="ctr">
              <a:lnSpc>
                <a:spcPts val="2987"/>
              </a:lnSpc>
            </a:pPr>
            <a:r>
              <a:rPr lang="en-US" sz="1600" dirty="0">
                <a:solidFill>
                  <a:srgbClr val="F7F7F7"/>
                </a:solidFill>
              </a:rPr>
              <a:t>and our partners at </a:t>
            </a:r>
          </a:p>
          <a:p>
            <a:pPr algn="ctr">
              <a:lnSpc>
                <a:spcPts val="3360"/>
              </a:lnSpc>
            </a:pPr>
            <a:r>
              <a:rPr lang="en-US" sz="1600" dirty="0">
                <a:solidFill>
                  <a:srgbClr val="F7F7F7"/>
                </a:solidFill>
              </a:rPr>
              <a:t>The International Research Laboratory Takuvik at Université de Laval</a:t>
            </a:r>
          </a:p>
          <a:p>
            <a:pPr algn="ctr">
              <a:lnSpc>
                <a:spcPts val="3360"/>
              </a:lnSpc>
            </a:pPr>
            <a:r>
              <a:rPr lang="en-US" sz="1600" dirty="0">
                <a:solidFill>
                  <a:srgbClr val="F7F7F7"/>
                </a:solidFill>
              </a:rPr>
              <a:t> &amp; Cvetkovska Lab at the University of Ottawa </a:t>
            </a:r>
          </a:p>
        </p:txBody>
      </p:sp>
      <p:sp>
        <p:nvSpPr>
          <p:cNvPr id="5" name="Freeform 5"/>
          <p:cNvSpPr/>
          <p:nvPr/>
        </p:nvSpPr>
        <p:spPr>
          <a:xfrm>
            <a:off x="1036482" y="5538454"/>
            <a:ext cx="2268985" cy="971882"/>
          </a:xfrm>
          <a:custGeom>
            <a:avLst/>
            <a:gdLst/>
            <a:ahLst/>
            <a:cxnLst/>
            <a:rect l="l" t="t" r="r" b="b"/>
            <a:pathLst>
              <a:path w="3403477" h="1457823">
                <a:moveTo>
                  <a:pt x="0" y="0"/>
                </a:moveTo>
                <a:lnTo>
                  <a:pt x="3403477" y="0"/>
                </a:lnTo>
                <a:lnTo>
                  <a:pt x="3403477" y="1457822"/>
                </a:lnTo>
                <a:lnTo>
                  <a:pt x="0" y="1457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Freeform 6"/>
          <p:cNvSpPr/>
          <p:nvPr/>
        </p:nvSpPr>
        <p:spPr>
          <a:xfrm>
            <a:off x="3947807" y="5538455"/>
            <a:ext cx="1413167" cy="957499"/>
          </a:xfrm>
          <a:custGeom>
            <a:avLst/>
            <a:gdLst/>
            <a:ahLst/>
            <a:cxnLst/>
            <a:rect l="l" t="t" r="r" b="b"/>
            <a:pathLst>
              <a:path w="2119751" h="1436249">
                <a:moveTo>
                  <a:pt x="0" y="0"/>
                </a:moveTo>
                <a:lnTo>
                  <a:pt x="2119751" y="0"/>
                </a:lnTo>
                <a:lnTo>
                  <a:pt x="2119751" y="1436248"/>
                </a:lnTo>
                <a:lnTo>
                  <a:pt x="0" y="14362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4541" b="-23048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7" name="Freeform 7"/>
          <p:cNvSpPr/>
          <p:nvPr/>
        </p:nvSpPr>
        <p:spPr>
          <a:xfrm>
            <a:off x="10140312" y="5538454"/>
            <a:ext cx="994964" cy="925749"/>
          </a:xfrm>
          <a:custGeom>
            <a:avLst/>
            <a:gdLst/>
            <a:ahLst/>
            <a:cxnLst/>
            <a:rect l="l" t="t" r="r" b="b"/>
            <a:pathLst>
              <a:path w="1492446" h="1388624">
                <a:moveTo>
                  <a:pt x="0" y="0"/>
                </a:moveTo>
                <a:lnTo>
                  <a:pt x="1492446" y="0"/>
                </a:lnTo>
                <a:lnTo>
                  <a:pt x="1492446" y="1388623"/>
                </a:lnTo>
                <a:lnTo>
                  <a:pt x="0" y="13886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8" name="Freeform 8"/>
          <p:cNvSpPr/>
          <p:nvPr/>
        </p:nvSpPr>
        <p:spPr>
          <a:xfrm>
            <a:off x="6002324" y="5605122"/>
            <a:ext cx="1929540" cy="838546"/>
          </a:xfrm>
          <a:custGeom>
            <a:avLst/>
            <a:gdLst/>
            <a:ahLst/>
            <a:cxnLst/>
            <a:rect l="l" t="t" r="r" b="b"/>
            <a:pathLst>
              <a:path w="2894310" h="1257819">
                <a:moveTo>
                  <a:pt x="0" y="0"/>
                </a:moveTo>
                <a:lnTo>
                  <a:pt x="2894310" y="0"/>
                </a:lnTo>
                <a:lnTo>
                  <a:pt x="2894310" y="1257819"/>
                </a:lnTo>
                <a:lnTo>
                  <a:pt x="0" y="12578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9" name="Freeform 9"/>
          <p:cNvSpPr/>
          <p:nvPr/>
        </p:nvSpPr>
        <p:spPr>
          <a:xfrm>
            <a:off x="8573214" y="5538454"/>
            <a:ext cx="925749" cy="925749"/>
          </a:xfrm>
          <a:custGeom>
            <a:avLst/>
            <a:gdLst/>
            <a:ahLst/>
            <a:cxnLst/>
            <a:rect l="l" t="t" r="r" b="b"/>
            <a:pathLst>
              <a:path w="1388624" h="1388624">
                <a:moveTo>
                  <a:pt x="0" y="0"/>
                </a:moveTo>
                <a:lnTo>
                  <a:pt x="1388623" y="0"/>
                </a:lnTo>
                <a:lnTo>
                  <a:pt x="1388623" y="1388623"/>
                </a:lnTo>
                <a:lnTo>
                  <a:pt x="0" y="13886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E606AA-710F-1A41-FA43-7BE56566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20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0349D89-6299-6967-159C-D88E58BD9F6F}"/>
              </a:ext>
            </a:extLst>
          </p:cNvPr>
          <p:cNvSpPr txBox="1">
            <a:spLocks/>
          </p:cNvSpPr>
          <p:nvPr/>
        </p:nvSpPr>
        <p:spPr>
          <a:xfrm>
            <a:off x="2805879" y="422783"/>
            <a:ext cx="6580239" cy="8285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effectLst>
                  <a:glow rad="101600">
                    <a:srgbClr val="F7F7F7">
                      <a:alpha val="40000"/>
                    </a:srgbClr>
                  </a:glow>
                </a:effectLst>
                <a:latin typeface="Palatino" pitchFamily="2" charset="77"/>
                <a:ea typeface="Palatino" pitchFamily="2" charset="77"/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2611380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3" name="Picture 12" descr="A close-up of a blue and green light&#10;&#10;Description automatically generated">
            <a:extLst>
              <a:ext uri="{FF2B5EF4-FFF2-40B4-BE49-F238E27FC236}">
                <a16:creationId xmlns:a16="http://schemas.microsoft.com/office/drawing/2014/main" id="{7D0E2DC7-8A47-B99D-1112-3DBBF2B8B2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31" b="138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E606AA-710F-1A41-FA43-7BE56566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7276" y="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4E4394F-46CC-EE4E-AD20-96A99937E76E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0A3717F-BDD5-0723-FEDC-64079758F103}"/>
              </a:ext>
            </a:extLst>
          </p:cNvPr>
          <p:cNvSpPr/>
          <p:nvPr/>
        </p:nvSpPr>
        <p:spPr>
          <a:xfrm>
            <a:off x="9800491" y="6576647"/>
            <a:ext cx="2391507" cy="281354"/>
          </a:xfrm>
          <a:prstGeom prst="roundRect">
            <a:avLst>
              <a:gd name="adj" fmla="val 18501"/>
            </a:avLst>
          </a:prstGeom>
          <a:solidFill>
            <a:srgbClr val="D6E5F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1126"/>
                </a:solidFill>
                <a:ea typeface="Palatino" pitchFamily="2" charset="77"/>
              </a:rPr>
              <a:t>Sub-ice algae. Image: M. Stenzel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9F4474E-13FC-C953-8C7A-A4AF69B6E775}"/>
              </a:ext>
            </a:extLst>
          </p:cNvPr>
          <p:cNvSpPr/>
          <p:nvPr/>
        </p:nvSpPr>
        <p:spPr>
          <a:xfrm>
            <a:off x="3103021" y="2657255"/>
            <a:ext cx="5985958" cy="1543489"/>
          </a:xfrm>
          <a:prstGeom prst="roundRect">
            <a:avLst>
              <a:gd name="adj" fmla="val 13225"/>
            </a:avLst>
          </a:prstGeom>
          <a:solidFill>
            <a:srgbClr val="0222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>
                <a:effectLst/>
                <a:latin typeface="Palatino" pitchFamily="2" charset="77"/>
                <a:ea typeface="Palatino" pitchFamily="2" charset="77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1867530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2544-C810-5407-4400-35415CC16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5ACB3-9683-16B3-204A-227A4906B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307A1-E4F6-1EFF-4CAF-461C3A527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81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5F604-82DD-0E0E-C0BE-A119416B1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949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Photic Constraints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E7BEB-9D9C-6F7D-369B-5E7C7334E8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53475"/>
            <a:ext cx="5181600" cy="5751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E1126"/>
                </a:solidFill>
              </a:rPr>
              <a:t>Light Attenuation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7FF98-C30D-C368-A8B6-8965BEAFA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53475"/>
            <a:ext cx="5181600" cy="57517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rgbClr val="0E1126"/>
                </a:solidFill>
              </a:rPr>
              <a:t>Solar Angle</a:t>
            </a:r>
          </a:p>
        </p:txBody>
      </p:sp>
      <p:pic>
        <p:nvPicPr>
          <p:cNvPr id="8" name="Picture 7" descr="A circle of earths with a yellow circle in the middle&#10;&#10;Description automatically generated">
            <a:extLst>
              <a:ext uri="{FF2B5EF4-FFF2-40B4-BE49-F238E27FC236}">
                <a16:creationId xmlns:a16="http://schemas.microsoft.com/office/drawing/2014/main" id="{6E2B1D1B-1969-ADC7-5016-5E3E6E388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4403" y="2128647"/>
            <a:ext cx="4137193" cy="4192813"/>
          </a:xfrm>
          <a:prstGeom prst="rect">
            <a:avLst/>
          </a:prstGeom>
        </p:spPr>
      </p:pic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2405FCCA-913E-A7DE-F84D-2F71E1F80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3</a:t>
            </a:fld>
            <a:endParaRPr lang="en-US"/>
          </a:p>
        </p:txBody>
      </p:sp>
      <p:sp>
        <p:nvSpPr>
          <p:cNvPr id="7" name="Freeform 2">
            <a:extLst>
              <a:ext uri="{FF2B5EF4-FFF2-40B4-BE49-F238E27FC236}">
                <a16:creationId xmlns:a16="http://schemas.microsoft.com/office/drawing/2014/main" id="{F9858D7A-267F-1329-A695-A0184D472B41}"/>
              </a:ext>
            </a:extLst>
          </p:cNvPr>
          <p:cNvSpPr>
            <a:spLocks noChangeAspect="1"/>
          </p:cNvSpPr>
          <p:nvPr/>
        </p:nvSpPr>
        <p:spPr>
          <a:xfrm>
            <a:off x="1798344" y="2199016"/>
            <a:ext cx="3261312" cy="3957141"/>
          </a:xfrm>
          <a:custGeom>
            <a:avLst/>
            <a:gdLst/>
            <a:ahLst/>
            <a:cxnLst/>
            <a:rect l="l" t="t" r="r" b="b"/>
            <a:pathLst>
              <a:path w="16256999" h="6827546">
                <a:moveTo>
                  <a:pt x="0" y="0"/>
                </a:moveTo>
                <a:lnTo>
                  <a:pt x="16256998" y="0"/>
                </a:lnTo>
                <a:lnTo>
                  <a:pt x="16256998" y="6827546"/>
                </a:lnTo>
                <a:lnTo>
                  <a:pt x="0" y="68275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5764" t="1090" b="-118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2BEEA5-868D-5E8F-F39D-93AB98641E53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 Randelhoff </a:t>
            </a:r>
            <a:r>
              <a:rPr lang="en-CA" sz="1050" i="1" dirty="0"/>
              <a:t>et al</a:t>
            </a:r>
            <a:r>
              <a:rPr lang="en-CA" sz="1050" dirty="0"/>
              <a:t>., 2020. Science Advances	 	Hancke </a:t>
            </a:r>
            <a:r>
              <a:rPr lang="en-CA" sz="1050" i="1" dirty="0"/>
              <a:t>et al</a:t>
            </a:r>
            <a:r>
              <a:rPr lang="en-CA" sz="1050" dirty="0"/>
              <a:t>., 2018. Journal of Geophysical Research: Oceans</a:t>
            </a:r>
          </a:p>
        </p:txBody>
      </p:sp>
    </p:spTree>
    <p:extLst>
      <p:ext uri="{BB962C8B-B14F-4D97-AF65-F5344CB8AC3E}">
        <p14:creationId xmlns:p14="http://schemas.microsoft.com/office/powerpoint/2010/main" val="111786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4BB4-188B-5582-9BA1-6C1C7C0D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2413"/>
            <a:ext cx="10515600" cy="330572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Have polar phytoplankton adapted to extremely low light by increasing their efficiency of photosynthetic energy conversion?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2036BA-B868-C9D2-D292-861A975E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B5151-28BE-058B-C91F-B72B28355513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</p:spTree>
    <p:extLst>
      <p:ext uri="{BB962C8B-B14F-4D97-AF65-F5344CB8AC3E}">
        <p14:creationId xmlns:p14="http://schemas.microsoft.com/office/powerpoint/2010/main" val="1749702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4BB4-188B-5582-9BA1-6C1C7C0D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2413"/>
            <a:ext cx="10515600" cy="330572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Have polar phytoplankton adapted to extremely low light by increasing their efficiency of photosynthetic energy conversion?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2036BA-B868-C9D2-D292-861A975E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0815CC-B4A5-505A-5D7F-DE2125C3CBF4}"/>
              </a:ext>
            </a:extLst>
          </p:cNvPr>
          <p:cNvSpPr txBox="1"/>
          <p:nvPr/>
        </p:nvSpPr>
        <p:spPr>
          <a:xfrm>
            <a:off x="2321169" y="4700954"/>
            <a:ext cx="7549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</a:rPr>
              <a:t>hypothesized mechanism: suppressing energetically wasteful charge recombinations in Photosystem II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1F6A7A-3873-11FD-E360-F28C3C9D3FB4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</p:spTree>
    <p:extLst>
      <p:ext uri="{BB962C8B-B14F-4D97-AF65-F5344CB8AC3E}">
        <p14:creationId xmlns:p14="http://schemas.microsoft.com/office/powerpoint/2010/main" val="4020835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BD3A11F-1215-1D5E-166D-EC5043233A4E}"/>
              </a:ext>
            </a:extLst>
          </p:cNvPr>
          <p:cNvGrpSpPr/>
          <p:nvPr/>
        </p:nvGrpSpPr>
        <p:grpSpPr>
          <a:xfrm rot="6739495">
            <a:off x="2121622" y="274288"/>
            <a:ext cx="7433811" cy="6275655"/>
            <a:chOff x="2142675" y="747571"/>
            <a:chExt cx="6779602" cy="5676365"/>
          </a:xfrm>
        </p:grpSpPr>
        <p:pic>
          <p:nvPicPr>
            <p:cNvPr id="3" name="Picture 2" descr="A diagram of a cell&#10;&#10;Description automatically generated">
              <a:extLst>
                <a:ext uri="{FF2B5EF4-FFF2-40B4-BE49-F238E27FC236}">
                  <a16:creationId xmlns:a16="http://schemas.microsoft.com/office/drawing/2014/main" id="{F66F461F-4031-56B2-D578-81F9CA1C0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835" t="263" r="31740"/>
            <a:stretch/>
          </p:blipFill>
          <p:spPr>
            <a:xfrm rot="18366360">
              <a:off x="2694293" y="195953"/>
              <a:ext cx="5676365" cy="6779602"/>
            </a:xfrm>
            <a:prstGeom prst="rect">
              <a:avLst/>
            </a:prstGeom>
          </p:spPr>
        </p:pic>
        <p:pic>
          <p:nvPicPr>
            <p:cNvPr id="7" name="Picture 6" descr="A green cell structure with a yellow circle&#10;&#10;Description automatically generated">
              <a:extLst>
                <a:ext uri="{FF2B5EF4-FFF2-40B4-BE49-F238E27FC236}">
                  <a16:creationId xmlns:a16="http://schemas.microsoft.com/office/drawing/2014/main" id="{A79AA6B3-9879-41D2-CF44-BCD641D1A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8358805">
              <a:off x="4334528" y="2361549"/>
              <a:ext cx="3970102" cy="39160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Phytoplankton Cell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454AD9-89F6-6920-527C-88E239B7E209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Kirk, 2011. Cambridge University Press	Image: BioRender</a:t>
            </a:r>
          </a:p>
        </p:txBody>
      </p:sp>
    </p:spTree>
    <p:extLst>
      <p:ext uri="{BB962C8B-B14F-4D97-AF65-F5344CB8AC3E}">
        <p14:creationId xmlns:p14="http://schemas.microsoft.com/office/powerpoint/2010/main" val="807367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cell structure with a yellow circle&#10;&#10;Description automatically generated">
            <a:extLst>
              <a:ext uri="{FF2B5EF4-FFF2-40B4-BE49-F238E27FC236}">
                <a16:creationId xmlns:a16="http://schemas.microsoft.com/office/drawing/2014/main" id="{A79AA6B3-9879-41D2-CF44-BCD641D1A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498300">
            <a:off x="2565560" y="1755308"/>
            <a:ext cx="4389251" cy="4293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Chloroplast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7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Kirk, 2011. Cambridge University Press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387043-4ABA-AD50-F00D-E16BE2B23400}"/>
              </a:ext>
            </a:extLst>
          </p:cNvPr>
          <p:cNvSpPr>
            <a:spLocks noChangeAspect="1"/>
          </p:cNvSpPr>
          <p:nvPr/>
        </p:nvSpPr>
        <p:spPr>
          <a:xfrm>
            <a:off x="6441120" y="3608474"/>
            <a:ext cx="478988" cy="479286"/>
          </a:xfrm>
          <a:prstGeom prst="rect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een cell with several coins inside&#10;&#10;Description automatically generated">
            <a:extLst>
              <a:ext uri="{FF2B5EF4-FFF2-40B4-BE49-F238E27FC236}">
                <a16:creationId xmlns:a16="http://schemas.microsoft.com/office/drawing/2014/main" id="{DC9E6410-9AA2-431D-74D8-DE1D381E6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229351" y="3608474"/>
            <a:ext cx="3916349" cy="2741444"/>
          </a:xfrm>
          <a:prstGeom prst="rect">
            <a:avLst/>
          </a:prstGeom>
        </p:spPr>
      </p:pic>
      <p:cxnSp>
        <p:nvCxnSpPr>
          <p:cNvPr id="5" name="Curved Connector 4">
            <a:extLst>
              <a:ext uri="{FF2B5EF4-FFF2-40B4-BE49-F238E27FC236}">
                <a16:creationId xmlns:a16="http://schemas.microsoft.com/office/drawing/2014/main" id="{8B7CFEE0-D1CF-D4BC-14BF-B24260651DDB}"/>
              </a:ext>
            </a:extLst>
          </p:cNvPr>
          <p:cNvCxnSpPr>
            <a:stCxn id="2" idx="3"/>
            <a:endCxn id="3" idx="3"/>
          </p:cNvCxnSpPr>
          <p:nvPr/>
        </p:nvCxnSpPr>
        <p:spPr>
          <a:xfrm>
            <a:off x="6920108" y="3848117"/>
            <a:ext cx="1309243" cy="1131079"/>
          </a:xfrm>
          <a:prstGeom prst="curvedConnector3">
            <a:avLst/>
          </a:prstGeom>
          <a:ln w="38100">
            <a:solidFill>
              <a:srgbClr val="0E112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7039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A diagram of a cell membrane&#10;&#10;Description automatically generated">
            <a:extLst>
              <a:ext uri="{FF2B5EF4-FFF2-40B4-BE49-F238E27FC236}">
                <a16:creationId xmlns:a16="http://schemas.microsoft.com/office/drawing/2014/main" id="{C5F10AD5-3FD1-6E6D-C791-27CB348B84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041" r="-111" b="39483"/>
          <a:stretch/>
        </p:blipFill>
        <p:spPr>
          <a:xfrm>
            <a:off x="582477" y="1110034"/>
            <a:ext cx="8739941" cy="17379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Thylakoid Membrane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8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Kirk, 2011. Cambridge University Press</a:t>
            </a:r>
          </a:p>
        </p:txBody>
      </p:sp>
      <p:pic>
        <p:nvPicPr>
          <p:cNvPr id="3" name="Picture 2" descr="A green cell with several coins inside&#10;&#10;Description automatically generated">
            <a:extLst>
              <a:ext uri="{FF2B5EF4-FFF2-40B4-BE49-F238E27FC236}">
                <a16:creationId xmlns:a16="http://schemas.microsoft.com/office/drawing/2014/main" id="{DC9E6410-9AA2-431D-74D8-DE1D381E6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229351" y="3608474"/>
            <a:ext cx="3916349" cy="27414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3BDD997-0C39-B1BB-64D9-773BABC77052}"/>
              </a:ext>
            </a:extLst>
          </p:cNvPr>
          <p:cNvSpPr>
            <a:spLocks noChangeAspect="1"/>
          </p:cNvSpPr>
          <p:nvPr/>
        </p:nvSpPr>
        <p:spPr>
          <a:xfrm>
            <a:off x="9740658" y="4766006"/>
            <a:ext cx="197023" cy="197145"/>
          </a:xfrm>
          <a:prstGeom prst="rect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0666CD5-8AA8-E4CA-9B97-7796EE842BFF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768350" y="2847975"/>
            <a:ext cx="8972308" cy="2016604"/>
          </a:xfrm>
          <a:prstGeom prst="line">
            <a:avLst/>
          </a:prstGeom>
          <a:ln w="19050" cap="rnd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D5F883-DAD8-3BB5-B10C-7DEB7B788262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9213016" y="2806791"/>
            <a:ext cx="626154" cy="1959215"/>
          </a:xfrm>
          <a:prstGeom prst="line">
            <a:avLst/>
          </a:prstGeom>
          <a:ln w="19050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5714024-33F8-FFA9-2120-F0425C39B106}"/>
              </a:ext>
            </a:extLst>
          </p:cNvPr>
          <p:cNvSpPr txBox="1"/>
          <p:nvPr/>
        </p:nvSpPr>
        <p:spPr>
          <a:xfrm>
            <a:off x="1244819" y="1434304"/>
            <a:ext cx="668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PSII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94279-A6C7-F79B-5170-C7F2C96EE882}"/>
              </a:ext>
            </a:extLst>
          </p:cNvPr>
          <p:cNvSpPr txBox="1"/>
          <p:nvPr/>
        </p:nvSpPr>
        <p:spPr>
          <a:xfrm>
            <a:off x="2458452" y="1736778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PQ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517A7C-3E17-DA02-2837-B15230780C6B}"/>
              </a:ext>
            </a:extLst>
          </p:cNvPr>
          <p:cNvSpPr txBox="1"/>
          <p:nvPr/>
        </p:nvSpPr>
        <p:spPr>
          <a:xfrm>
            <a:off x="5638991" y="1526636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PSI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505F48-E5AA-1A0C-5C8C-9FA5A9B5169C}"/>
              </a:ext>
            </a:extLst>
          </p:cNvPr>
          <p:cNvSpPr txBox="1"/>
          <p:nvPr/>
        </p:nvSpPr>
        <p:spPr>
          <a:xfrm>
            <a:off x="4506166" y="2500078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EFA9DC-7762-5907-8DD2-A1EC694D1CC0}"/>
              </a:ext>
            </a:extLst>
          </p:cNvPr>
          <p:cNvSpPr txBox="1"/>
          <p:nvPr/>
        </p:nvSpPr>
        <p:spPr>
          <a:xfrm>
            <a:off x="3266644" y="1526637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Cyt b</a:t>
            </a:r>
            <a:r>
              <a:rPr lang="en-US" sz="1200" baseline="-25000" dirty="0"/>
              <a:t>6</a:t>
            </a:r>
            <a:r>
              <a:rPr lang="en-US" sz="1200" dirty="0"/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AD5014-B76F-0C21-E14A-CC2D38660CFB}"/>
              </a:ext>
            </a:extLst>
          </p:cNvPr>
          <p:cNvSpPr txBox="1"/>
          <p:nvPr/>
        </p:nvSpPr>
        <p:spPr>
          <a:xfrm>
            <a:off x="7799936" y="1243848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ATP </a:t>
            </a:r>
          </a:p>
          <a:p>
            <a:pPr algn="ctr"/>
            <a:r>
              <a:rPr lang="en-US" sz="1200" dirty="0"/>
              <a:t>Synthase</a:t>
            </a:r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D922FD95-99C4-2842-4A2E-A8A66DB2AD4D}"/>
              </a:ext>
            </a:extLst>
          </p:cNvPr>
          <p:cNvSpPr>
            <a:spLocks noChangeAspect="1"/>
          </p:cNvSpPr>
          <p:nvPr/>
        </p:nvSpPr>
        <p:spPr>
          <a:xfrm rot="5400000">
            <a:off x="6360199" y="402016"/>
            <a:ext cx="540000" cy="922338"/>
          </a:xfrm>
          <a:prstGeom prst="arc">
            <a:avLst>
              <a:gd name="adj1" fmla="val 16200000"/>
              <a:gd name="adj2" fmla="val 5036815"/>
            </a:avLst>
          </a:prstGeom>
          <a:ln w="28575" cap="rnd">
            <a:solidFill>
              <a:srgbClr val="0E1125"/>
            </a:solidFill>
            <a:round/>
            <a:headEnd type="stealth" w="lg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A53666-91DB-1E70-0203-78E159C5098A}"/>
              </a:ext>
            </a:extLst>
          </p:cNvPr>
          <p:cNvSpPr txBox="1"/>
          <p:nvPr/>
        </p:nvSpPr>
        <p:spPr>
          <a:xfrm>
            <a:off x="5847451" y="595651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NADP</a:t>
            </a:r>
            <a:r>
              <a:rPr lang="en-US" sz="1200" baseline="30000" dirty="0"/>
              <a:t>+</a:t>
            </a:r>
            <a:endParaRPr 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71FF1B2-84F0-4A2F-00F5-39E6D37A8E50}"/>
              </a:ext>
            </a:extLst>
          </p:cNvPr>
          <p:cNvSpPr txBox="1"/>
          <p:nvPr/>
        </p:nvSpPr>
        <p:spPr>
          <a:xfrm>
            <a:off x="6769789" y="586186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NADPH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BBC528E-DDD9-38CC-D92E-D920D036D514}"/>
              </a:ext>
            </a:extLst>
          </p:cNvPr>
          <p:cNvSpPr/>
          <p:nvPr/>
        </p:nvSpPr>
        <p:spPr>
          <a:xfrm>
            <a:off x="1135720" y="1133185"/>
            <a:ext cx="186374" cy="177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260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DAE9748-875D-2EA2-491F-F4558CBB59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049" r="-315" b="36807"/>
          <a:stretch/>
        </p:blipFill>
        <p:spPr>
          <a:xfrm>
            <a:off x="571326" y="1050969"/>
            <a:ext cx="8778961" cy="19665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Thylakoid Membrane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9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Kirk, 2011. Cambridge University Press</a:t>
            </a:r>
          </a:p>
        </p:txBody>
      </p:sp>
      <p:pic>
        <p:nvPicPr>
          <p:cNvPr id="3" name="Picture 2" descr="A green cell with several coins inside&#10;&#10;Description automatically generated">
            <a:extLst>
              <a:ext uri="{FF2B5EF4-FFF2-40B4-BE49-F238E27FC236}">
                <a16:creationId xmlns:a16="http://schemas.microsoft.com/office/drawing/2014/main" id="{DC9E6410-9AA2-431D-74D8-DE1D381E6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229351" y="3608474"/>
            <a:ext cx="3916349" cy="27414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3BDD997-0C39-B1BB-64D9-773BABC77052}"/>
              </a:ext>
            </a:extLst>
          </p:cNvPr>
          <p:cNvSpPr>
            <a:spLocks noChangeAspect="1"/>
          </p:cNvSpPr>
          <p:nvPr/>
        </p:nvSpPr>
        <p:spPr>
          <a:xfrm>
            <a:off x="9740658" y="4766006"/>
            <a:ext cx="197023" cy="197145"/>
          </a:xfrm>
          <a:prstGeom prst="rect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0666CD5-8AA8-E4CA-9B97-7796EE842BFF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768350" y="2847975"/>
            <a:ext cx="8972308" cy="2016604"/>
          </a:xfrm>
          <a:prstGeom prst="line">
            <a:avLst/>
          </a:prstGeom>
          <a:ln w="19050" cap="rnd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D5F883-DAD8-3BB5-B10C-7DEB7B788262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9213016" y="2806791"/>
            <a:ext cx="626154" cy="1959215"/>
          </a:xfrm>
          <a:prstGeom prst="line">
            <a:avLst/>
          </a:prstGeom>
          <a:ln w="19050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5714024-33F8-FFA9-2120-F0425C39B106}"/>
              </a:ext>
            </a:extLst>
          </p:cNvPr>
          <p:cNvSpPr txBox="1"/>
          <p:nvPr/>
        </p:nvSpPr>
        <p:spPr>
          <a:xfrm>
            <a:off x="1244819" y="1434304"/>
            <a:ext cx="668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PSII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94279-A6C7-F79B-5170-C7F2C96EE882}"/>
              </a:ext>
            </a:extLst>
          </p:cNvPr>
          <p:cNvSpPr txBox="1"/>
          <p:nvPr/>
        </p:nvSpPr>
        <p:spPr>
          <a:xfrm>
            <a:off x="2458452" y="1736778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PQ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517A7C-3E17-DA02-2837-B15230780C6B}"/>
              </a:ext>
            </a:extLst>
          </p:cNvPr>
          <p:cNvSpPr txBox="1"/>
          <p:nvPr/>
        </p:nvSpPr>
        <p:spPr>
          <a:xfrm>
            <a:off x="5638991" y="1526636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PSI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505F48-E5AA-1A0C-5C8C-9FA5A9B5169C}"/>
              </a:ext>
            </a:extLst>
          </p:cNvPr>
          <p:cNvSpPr txBox="1"/>
          <p:nvPr/>
        </p:nvSpPr>
        <p:spPr>
          <a:xfrm>
            <a:off x="4506166" y="2500078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EFA9DC-7762-5907-8DD2-A1EC694D1CC0}"/>
              </a:ext>
            </a:extLst>
          </p:cNvPr>
          <p:cNvSpPr txBox="1"/>
          <p:nvPr/>
        </p:nvSpPr>
        <p:spPr>
          <a:xfrm>
            <a:off x="3266644" y="1526637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Cyt b</a:t>
            </a:r>
            <a:r>
              <a:rPr lang="en-US" sz="1200" baseline="-25000" dirty="0"/>
              <a:t>6</a:t>
            </a:r>
            <a:r>
              <a:rPr lang="en-US" sz="1200" dirty="0"/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AD5014-B76F-0C21-E14A-CC2D38660CFB}"/>
              </a:ext>
            </a:extLst>
          </p:cNvPr>
          <p:cNvSpPr txBox="1"/>
          <p:nvPr/>
        </p:nvSpPr>
        <p:spPr>
          <a:xfrm>
            <a:off x="7799936" y="1243848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ATP </a:t>
            </a:r>
          </a:p>
          <a:p>
            <a:pPr algn="ctr"/>
            <a:r>
              <a:rPr lang="en-US" sz="1200" dirty="0"/>
              <a:t>Synthase</a:t>
            </a:r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D922FD95-99C4-2842-4A2E-A8A66DB2AD4D}"/>
              </a:ext>
            </a:extLst>
          </p:cNvPr>
          <p:cNvSpPr>
            <a:spLocks noChangeAspect="1"/>
          </p:cNvSpPr>
          <p:nvPr/>
        </p:nvSpPr>
        <p:spPr>
          <a:xfrm rot="5400000">
            <a:off x="6360199" y="402016"/>
            <a:ext cx="540000" cy="922338"/>
          </a:xfrm>
          <a:prstGeom prst="arc">
            <a:avLst>
              <a:gd name="adj1" fmla="val 16200000"/>
              <a:gd name="adj2" fmla="val 5036815"/>
            </a:avLst>
          </a:prstGeom>
          <a:ln w="28575" cap="rnd">
            <a:solidFill>
              <a:srgbClr val="0E1125"/>
            </a:solidFill>
            <a:round/>
            <a:headEnd type="stealth" w="lg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A53666-91DB-1E70-0203-78E159C5098A}"/>
              </a:ext>
            </a:extLst>
          </p:cNvPr>
          <p:cNvSpPr txBox="1"/>
          <p:nvPr/>
        </p:nvSpPr>
        <p:spPr>
          <a:xfrm>
            <a:off x="5847451" y="595651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NADP</a:t>
            </a:r>
            <a:r>
              <a:rPr lang="en-US" sz="1200" baseline="30000" dirty="0"/>
              <a:t>+</a:t>
            </a:r>
            <a:endParaRPr 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71FF1B2-84F0-4A2F-00F5-39E6D37A8E50}"/>
              </a:ext>
            </a:extLst>
          </p:cNvPr>
          <p:cNvSpPr txBox="1"/>
          <p:nvPr/>
        </p:nvSpPr>
        <p:spPr>
          <a:xfrm>
            <a:off x="6769789" y="586186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/>
              <a:t>NADPH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BBC528E-DDD9-38CC-D92E-D920D036D514}"/>
              </a:ext>
            </a:extLst>
          </p:cNvPr>
          <p:cNvSpPr/>
          <p:nvPr/>
        </p:nvSpPr>
        <p:spPr>
          <a:xfrm>
            <a:off x="1135720" y="1133185"/>
            <a:ext cx="186374" cy="177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30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3174</TotalTime>
  <Words>543</Words>
  <Application>Microsoft Macintosh PowerPoint</Application>
  <PresentationFormat>Widescreen</PresentationFormat>
  <Paragraphs>175</Paragraphs>
  <Slides>22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Aptos</vt:lpstr>
      <vt:lpstr>Arial</vt:lpstr>
      <vt:lpstr>Codec Pro</vt:lpstr>
      <vt:lpstr>Georgia</vt:lpstr>
      <vt:lpstr>Palatino</vt:lpstr>
      <vt:lpstr>Office Theme</vt:lpstr>
      <vt:lpstr>PowerPoint Presentation</vt:lpstr>
      <vt:lpstr>PowerPoint Presentation</vt:lpstr>
      <vt:lpstr>Photic Constraints </vt:lpstr>
      <vt:lpstr>Have polar phytoplankton adapted to extremely low light by increasing their efficiency of photosynthetic energy conversion? </vt:lpstr>
      <vt:lpstr>Have polar phytoplankton adapted to extremely low light by increasing their efficiency of photosynthetic energy conversion?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ChlF Periodicity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Natasha Ryan</dc:creator>
  <cp:lastModifiedBy>Natasha Ryan</cp:lastModifiedBy>
  <cp:revision>23</cp:revision>
  <dcterms:created xsi:type="dcterms:W3CDTF">2024-04-02T00:00:54Z</dcterms:created>
  <dcterms:modified xsi:type="dcterms:W3CDTF">2024-04-07T20:01:39Z</dcterms:modified>
</cp:coreProperties>
</file>

<file path=docProps/thumbnail.jpeg>
</file>